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notesMasterIdLst>
    <p:notesMasterId r:id="rId33"/>
  </p:notesMasterIdLst>
  <p:sldSz cx="12192000" cy="6858000"/>
  <p:notesSz cx="6858000" cy="12192000"/>
  <p:embeddedFontLst>
    <p:embeddedFont>
      <p:font typeface="Liter" charset="-122" pitchFamily="34"/>
      <p:regular r:id="rId38"/>
    </p:embeddedFont>
    <p:embeddedFont>
      <p:font typeface="MiSans" charset="-122" pitchFamily="34"/>
      <p:regular r:id="rId39"/>
    </p:embeddedFont>
    <p:embeddedFont>
      <p:font typeface="得意黑" charset="-122" pitchFamily="34"/>
      <p:regular r:id="rId40"/>
    </p:embeddedFont>
    <p:embeddedFont>
      <p:font typeface="Noto Sans SC" charset="-122" pitchFamily="34"/>
      <p:regular r:id="rId4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Relationship Id="rId38" Type="http://schemas.openxmlformats.org/officeDocument/2006/relationships/font" Target="fonts/font1.fntdata"/><Relationship Id="rId39" Type="http://schemas.openxmlformats.org/officeDocument/2006/relationships/font" Target="fonts/font2.fntdata"/><Relationship Id="rId40" Type="http://schemas.openxmlformats.org/officeDocument/2006/relationships/font" Target="fonts/font3.fntdata"/><Relationship Id="rId41" Type="http://schemas.openxmlformats.org/officeDocument/2006/relationships/font" Target="fonts/font4.fntdata"/></Relationships>
</file>

<file path=ppt/media/>
</file>

<file path=ppt/media/image-1-1.jpg>
</file>

<file path=ppt/media/image-12-1.jpg>
</file>

<file path=ppt/media/image-17-1.png>
</file>

<file path=ppt/media/image-23-1.jpg>
</file>

<file path=ppt/media/image-26-1.jpg>
</file>

<file path=ppt/media/image-3-1.png>
</file>

<file path=ppt/media/image-31-1.jp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da857b7709b6c2fd05927376bea9dd94106fab83.jp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160" r="16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3A5F6E">
                  <a:alpha val="85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457200"/>
            <a:ext cx="609600" cy="38100"/>
          </a:xfrm>
          <a:custGeom>
            <a:avLst/>
            <a:gdLst/>
            <a:ahLst/>
            <a:cxnLst/>
            <a:rect l="l" t="t" r="r" b="b"/>
            <a:pathLst>
              <a:path w="609600" h="38100">
                <a:moveTo>
                  <a:pt x="0" y="0"/>
                </a:moveTo>
                <a:lnTo>
                  <a:pt x="609600" y="0"/>
                </a:lnTo>
                <a:lnTo>
                  <a:pt x="6096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" name="Text 2"/>
          <p:cNvSpPr/>
          <p:nvPr/>
        </p:nvSpPr>
        <p:spPr>
          <a:xfrm>
            <a:off x="1104900" y="381000"/>
            <a:ext cx="1876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315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Series A Funding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955759" y="381000"/>
            <a:ext cx="85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spc="53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U.S. - Based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65284" y="609600"/>
            <a:ext cx="8477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2026.01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1927920"/>
            <a:ext cx="11887200" cy="2009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72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AI智能分药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72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与老年健康中枢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409188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0" name="Text 7"/>
          <p:cNvSpPr/>
          <p:nvPr/>
        </p:nvSpPr>
        <p:spPr>
          <a:xfrm>
            <a:off x="381000" y="443478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E0E2E5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以AI大模型为底层驱动的下一代老年健康管理平台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6244" y="490150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21431" y="0"/>
                </a:moveTo>
                <a:cubicBezTo>
                  <a:pt x="9611" y="0"/>
                  <a:pt x="0" y="9611"/>
                  <a:pt x="0" y="21431"/>
                </a:cubicBezTo>
                <a:lnTo>
                  <a:pt x="0" y="150019"/>
                </a:lnTo>
                <a:cubicBezTo>
                  <a:pt x="0" y="161839"/>
                  <a:pt x="9611" y="171450"/>
                  <a:pt x="21431" y="171450"/>
                </a:cubicBezTo>
                <a:lnTo>
                  <a:pt x="107156" y="171450"/>
                </a:lnTo>
                <a:cubicBezTo>
                  <a:pt x="118977" y="171450"/>
                  <a:pt x="128588" y="161839"/>
                  <a:pt x="128588" y="150019"/>
                </a:cubicBezTo>
                <a:lnTo>
                  <a:pt x="128588" y="21431"/>
                </a:lnTo>
                <a:cubicBezTo>
                  <a:pt x="128588" y="9611"/>
                  <a:pt x="118977" y="0"/>
                  <a:pt x="107156" y="0"/>
                </a:cubicBezTo>
                <a:lnTo>
                  <a:pt x="21431" y="0"/>
                </a:lnTo>
                <a:close/>
                <a:moveTo>
                  <a:pt x="58936" y="117872"/>
                </a:moveTo>
                <a:lnTo>
                  <a:pt x="69652" y="117872"/>
                </a:lnTo>
                <a:cubicBezTo>
                  <a:pt x="75579" y="117872"/>
                  <a:pt x="80367" y="122660"/>
                  <a:pt x="80367" y="128588"/>
                </a:cubicBezTo>
                <a:lnTo>
                  <a:pt x="80367" y="155377"/>
                </a:lnTo>
                <a:lnTo>
                  <a:pt x="48220" y="155377"/>
                </a:lnTo>
                <a:lnTo>
                  <a:pt x="48220" y="128588"/>
                </a:lnTo>
                <a:cubicBezTo>
                  <a:pt x="48220" y="122660"/>
                  <a:pt x="53009" y="117872"/>
                  <a:pt x="58936" y="117872"/>
                </a:cubicBezTo>
                <a:close/>
                <a:moveTo>
                  <a:pt x="32147" y="37505"/>
                </a:moveTo>
                <a:cubicBezTo>
                  <a:pt x="32147" y="34558"/>
                  <a:pt x="34558" y="32147"/>
                  <a:pt x="37505" y="32147"/>
                </a:cubicBezTo>
                <a:lnTo>
                  <a:pt x="48220" y="32147"/>
                </a:lnTo>
                <a:cubicBezTo>
                  <a:pt x="51167" y="32147"/>
                  <a:pt x="53578" y="34558"/>
                  <a:pt x="53578" y="37505"/>
                </a:cubicBezTo>
                <a:lnTo>
                  <a:pt x="53578" y="48220"/>
                </a:lnTo>
                <a:cubicBezTo>
                  <a:pt x="53578" y="51167"/>
                  <a:pt x="51167" y="53578"/>
                  <a:pt x="48220" y="53578"/>
                </a:cubicBezTo>
                <a:lnTo>
                  <a:pt x="37505" y="53578"/>
                </a:lnTo>
                <a:cubicBezTo>
                  <a:pt x="34558" y="53578"/>
                  <a:pt x="32147" y="51167"/>
                  <a:pt x="32147" y="48220"/>
                </a:cubicBezTo>
                <a:lnTo>
                  <a:pt x="32147" y="37505"/>
                </a:lnTo>
                <a:close/>
                <a:moveTo>
                  <a:pt x="80367" y="32147"/>
                </a:moveTo>
                <a:lnTo>
                  <a:pt x="91083" y="32147"/>
                </a:lnTo>
                <a:cubicBezTo>
                  <a:pt x="94030" y="32147"/>
                  <a:pt x="96441" y="34558"/>
                  <a:pt x="96441" y="37505"/>
                </a:cubicBezTo>
                <a:lnTo>
                  <a:pt x="96441" y="48220"/>
                </a:lnTo>
                <a:cubicBezTo>
                  <a:pt x="96441" y="51167"/>
                  <a:pt x="94030" y="53578"/>
                  <a:pt x="91083" y="53578"/>
                </a:cubicBezTo>
                <a:lnTo>
                  <a:pt x="80367" y="53578"/>
                </a:lnTo>
                <a:cubicBezTo>
                  <a:pt x="77420" y="53578"/>
                  <a:pt x="75009" y="51167"/>
                  <a:pt x="75009" y="48220"/>
                </a:cubicBezTo>
                <a:lnTo>
                  <a:pt x="75009" y="37505"/>
                </a:lnTo>
                <a:cubicBezTo>
                  <a:pt x="75009" y="34558"/>
                  <a:pt x="77420" y="32147"/>
                  <a:pt x="80367" y="32147"/>
                </a:cubicBezTo>
                <a:close/>
                <a:moveTo>
                  <a:pt x="32147" y="80367"/>
                </a:moveTo>
                <a:cubicBezTo>
                  <a:pt x="32147" y="77420"/>
                  <a:pt x="34558" y="75009"/>
                  <a:pt x="37505" y="75009"/>
                </a:cubicBezTo>
                <a:lnTo>
                  <a:pt x="48220" y="75009"/>
                </a:lnTo>
                <a:cubicBezTo>
                  <a:pt x="51167" y="75009"/>
                  <a:pt x="53578" y="77420"/>
                  <a:pt x="53578" y="80367"/>
                </a:cubicBezTo>
                <a:lnTo>
                  <a:pt x="53578" y="91083"/>
                </a:lnTo>
                <a:cubicBezTo>
                  <a:pt x="53578" y="94030"/>
                  <a:pt x="51167" y="96441"/>
                  <a:pt x="48220" y="96441"/>
                </a:cubicBezTo>
                <a:lnTo>
                  <a:pt x="37505" y="96441"/>
                </a:lnTo>
                <a:cubicBezTo>
                  <a:pt x="34558" y="96441"/>
                  <a:pt x="32147" y="94030"/>
                  <a:pt x="32147" y="91083"/>
                </a:cubicBezTo>
                <a:lnTo>
                  <a:pt x="32147" y="80367"/>
                </a:lnTo>
                <a:close/>
                <a:moveTo>
                  <a:pt x="80367" y="75009"/>
                </a:moveTo>
                <a:lnTo>
                  <a:pt x="91083" y="75009"/>
                </a:lnTo>
                <a:cubicBezTo>
                  <a:pt x="94030" y="75009"/>
                  <a:pt x="96441" y="77420"/>
                  <a:pt x="96441" y="80367"/>
                </a:cubicBezTo>
                <a:lnTo>
                  <a:pt x="96441" y="91083"/>
                </a:lnTo>
                <a:cubicBezTo>
                  <a:pt x="96441" y="94030"/>
                  <a:pt x="94030" y="96441"/>
                  <a:pt x="91083" y="96441"/>
                </a:cubicBezTo>
                <a:lnTo>
                  <a:pt x="80367" y="96441"/>
                </a:lnTo>
                <a:cubicBezTo>
                  <a:pt x="77420" y="96441"/>
                  <a:pt x="75009" y="94030"/>
                  <a:pt x="75009" y="91083"/>
                </a:cubicBezTo>
                <a:lnTo>
                  <a:pt x="75009" y="80367"/>
                </a:lnTo>
                <a:cubicBezTo>
                  <a:pt x="75009" y="77420"/>
                  <a:pt x="77420" y="75009"/>
                  <a:pt x="80367" y="7500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2" name="Text 9"/>
          <p:cNvSpPr/>
          <p:nvPr/>
        </p:nvSpPr>
        <p:spPr>
          <a:xfrm>
            <a:off x="671513" y="4853880"/>
            <a:ext cx="1800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PAUHEX Systems, Inc.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657996" y="490150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0" y="63155"/>
                </a:moveTo>
                <a:cubicBezTo>
                  <a:pt x="0" y="28262"/>
                  <a:pt x="28798" y="0"/>
                  <a:pt x="64294" y="0"/>
                </a:cubicBezTo>
                <a:cubicBezTo>
                  <a:pt x="99789" y="0"/>
                  <a:pt x="128588" y="28262"/>
                  <a:pt x="128588" y="63155"/>
                </a:cubicBezTo>
                <a:cubicBezTo>
                  <a:pt x="128588" y="103104"/>
                  <a:pt x="88337" y="150990"/>
                  <a:pt x="71527" y="169240"/>
                </a:cubicBezTo>
                <a:cubicBezTo>
                  <a:pt x="67575" y="173526"/>
                  <a:pt x="60979" y="173526"/>
                  <a:pt x="57027" y="169240"/>
                </a:cubicBezTo>
                <a:cubicBezTo>
                  <a:pt x="40217" y="150990"/>
                  <a:pt x="-33" y="103104"/>
                  <a:pt x="-33" y="63155"/>
                </a:cubicBezTo>
                <a:close/>
                <a:moveTo>
                  <a:pt x="64294" y="85725"/>
                </a:moveTo>
                <a:cubicBezTo>
                  <a:pt x="76122" y="85725"/>
                  <a:pt x="85725" y="76122"/>
                  <a:pt x="85725" y="64294"/>
                </a:cubicBezTo>
                <a:cubicBezTo>
                  <a:pt x="85725" y="52466"/>
                  <a:pt x="76122" y="42863"/>
                  <a:pt x="64294" y="42863"/>
                </a:cubicBezTo>
                <a:cubicBezTo>
                  <a:pt x="52466" y="42863"/>
                  <a:pt x="42863" y="52466"/>
                  <a:pt x="42863" y="64294"/>
                </a:cubicBezTo>
                <a:cubicBezTo>
                  <a:pt x="42863" y="76122"/>
                  <a:pt x="52466" y="85725"/>
                  <a:pt x="64294" y="85725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4" name="Text 11"/>
          <p:cNvSpPr/>
          <p:nvPr/>
        </p:nvSpPr>
        <p:spPr>
          <a:xfrm>
            <a:off x="2903265" y="4853880"/>
            <a:ext cx="952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中国 · 北京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81000" y="6286500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5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www.pauhex.com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6B7D8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(launching)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200680" y="6324600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>
                    <a:alpha val="4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 Headquarters: United States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4757" y="437708"/>
            <a:ext cx="437708" cy="36476"/>
          </a:xfrm>
          <a:custGeom>
            <a:avLst/>
            <a:gdLst/>
            <a:ahLst/>
            <a:cxnLst/>
            <a:rect l="l" t="t" r="r" b="b"/>
            <a:pathLst>
              <a:path w="437708" h="36476">
                <a:moveTo>
                  <a:pt x="0" y="0"/>
                </a:moveTo>
                <a:lnTo>
                  <a:pt x="437708" y="0"/>
                </a:lnTo>
                <a:lnTo>
                  <a:pt x="437708" y="36476"/>
                </a:lnTo>
                <a:lnTo>
                  <a:pt x="0" y="36476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11892" y="364757"/>
            <a:ext cx="1924093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spc="201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Market Opportunity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4757" y="656562"/>
            <a:ext cx="11681340" cy="4377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47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老年用药管理: 被忽视的巨大市场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2995" y="1276649"/>
            <a:ext cx="4568580" cy="1677882"/>
          </a:xfrm>
          <a:custGeom>
            <a:avLst/>
            <a:gdLst/>
            <a:ahLst/>
            <a:cxnLst/>
            <a:rect l="l" t="t" r="r" b="b"/>
            <a:pathLst>
              <a:path w="4568580" h="1677882">
                <a:moveTo>
                  <a:pt x="36476" y="0"/>
                </a:moveTo>
                <a:lnTo>
                  <a:pt x="4495626" y="0"/>
                </a:lnTo>
                <a:cubicBezTo>
                  <a:pt x="4535918" y="0"/>
                  <a:pt x="4568580" y="32663"/>
                  <a:pt x="4568580" y="72954"/>
                </a:cubicBezTo>
                <a:lnTo>
                  <a:pt x="4568580" y="1604928"/>
                </a:lnTo>
                <a:cubicBezTo>
                  <a:pt x="4568580" y="1645219"/>
                  <a:pt x="4535918" y="1677882"/>
                  <a:pt x="4495626" y="1677882"/>
                </a:cubicBezTo>
                <a:lnTo>
                  <a:pt x="36476" y="1677882"/>
                </a:lnTo>
                <a:cubicBezTo>
                  <a:pt x="16331" y="1677882"/>
                  <a:pt x="0" y="1661551"/>
                  <a:pt x="0" y="1641406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82995" y="1276649"/>
            <a:ext cx="36476" cy="1677882"/>
          </a:xfrm>
          <a:custGeom>
            <a:avLst/>
            <a:gdLst/>
            <a:ahLst/>
            <a:cxnLst/>
            <a:rect l="l" t="t" r="r" b="b"/>
            <a:pathLst>
              <a:path w="36476" h="1677882">
                <a:moveTo>
                  <a:pt x="36476" y="0"/>
                </a:moveTo>
                <a:lnTo>
                  <a:pt x="36476" y="0"/>
                </a:lnTo>
                <a:lnTo>
                  <a:pt x="36476" y="1677882"/>
                </a:lnTo>
                <a:lnTo>
                  <a:pt x="36476" y="1677882"/>
                </a:lnTo>
                <a:cubicBezTo>
                  <a:pt x="16331" y="1677882"/>
                  <a:pt x="0" y="1661551"/>
                  <a:pt x="0" y="1641406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Text 5"/>
          <p:cNvSpPr/>
          <p:nvPr/>
        </p:nvSpPr>
        <p:spPr>
          <a:xfrm>
            <a:off x="483303" y="1495503"/>
            <a:ext cx="4386202" cy="5471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308" b="1" dirty="0">
                <a:solidFill>
                  <a:srgbClr val="C5A0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2.8亿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79052" y="2115590"/>
            <a:ext cx="4194705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92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65岁以上人口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3611" y="2516823"/>
            <a:ext cx="4185586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中国老年人口规模已接近日本总人口的22倍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64757" y="3136909"/>
            <a:ext cx="2215898" cy="1276649"/>
          </a:xfrm>
          <a:custGeom>
            <a:avLst/>
            <a:gdLst/>
            <a:ahLst/>
            <a:cxnLst/>
            <a:rect l="l" t="t" r="r" b="b"/>
            <a:pathLst>
              <a:path w="2215898" h="1276649">
                <a:moveTo>
                  <a:pt x="72948" y="0"/>
                </a:moveTo>
                <a:lnTo>
                  <a:pt x="2142951" y="0"/>
                </a:lnTo>
                <a:cubicBezTo>
                  <a:pt x="2183238" y="0"/>
                  <a:pt x="2215898" y="32660"/>
                  <a:pt x="2215898" y="72948"/>
                </a:cubicBezTo>
                <a:lnTo>
                  <a:pt x="2215898" y="1203701"/>
                </a:lnTo>
                <a:cubicBezTo>
                  <a:pt x="2215898" y="1243989"/>
                  <a:pt x="2183238" y="1276649"/>
                  <a:pt x="2142951" y="1276649"/>
                </a:cubicBezTo>
                <a:lnTo>
                  <a:pt x="72948" y="1276649"/>
                </a:lnTo>
                <a:cubicBezTo>
                  <a:pt x="32660" y="1276649"/>
                  <a:pt x="0" y="1243989"/>
                  <a:pt x="0" y="1203701"/>
                </a:cubicBezTo>
                <a:lnTo>
                  <a:pt x="0" y="72948"/>
                </a:lnTo>
                <a:cubicBezTo>
                  <a:pt x="0" y="32687"/>
                  <a:pt x="32687" y="0"/>
                  <a:pt x="72948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465065" y="3319288"/>
            <a:ext cx="2015282" cy="3647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585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75%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10660" y="3756996"/>
            <a:ext cx="1924093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慢病患者占比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15219" y="4048802"/>
            <a:ext cx="1914974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至少患有1种慢性疾病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729978" y="3136909"/>
            <a:ext cx="2215898" cy="1276649"/>
          </a:xfrm>
          <a:custGeom>
            <a:avLst/>
            <a:gdLst/>
            <a:ahLst/>
            <a:cxnLst/>
            <a:rect l="l" t="t" r="r" b="b"/>
            <a:pathLst>
              <a:path w="2215898" h="1276649">
                <a:moveTo>
                  <a:pt x="72948" y="0"/>
                </a:moveTo>
                <a:lnTo>
                  <a:pt x="2142951" y="0"/>
                </a:lnTo>
                <a:cubicBezTo>
                  <a:pt x="2183238" y="0"/>
                  <a:pt x="2215898" y="32660"/>
                  <a:pt x="2215898" y="72948"/>
                </a:cubicBezTo>
                <a:lnTo>
                  <a:pt x="2215898" y="1203701"/>
                </a:lnTo>
                <a:cubicBezTo>
                  <a:pt x="2215898" y="1243989"/>
                  <a:pt x="2183238" y="1276649"/>
                  <a:pt x="2142951" y="1276649"/>
                </a:cubicBezTo>
                <a:lnTo>
                  <a:pt x="72948" y="1276649"/>
                </a:lnTo>
                <a:cubicBezTo>
                  <a:pt x="32660" y="1276649"/>
                  <a:pt x="0" y="1243989"/>
                  <a:pt x="0" y="1203701"/>
                </a:cubicBezTo>
                <a:lnTo>
                  <a:pt x="0" y="72948"/>
                </a:lnTo>
                <a:cubicBezTo>
                  <a:pt x="0" y="32687"/>
                  <a:pt x="32687" y="0"/>
                  <a:pt x="72948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2830286" y="3319288"/>
            <a:ext cx="2015282" cy="3647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585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4.6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875880" y="3756996"/>
            <a:ext cx="1924093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平均用药种类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2880440" y="4048802"/>
            <a:ext cx="1914974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种/天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64757" y="4595937"/>
            <a:ext cx="4586818" cy="2042639"/>
          </a:xfrm>
          <a:custGeom>
            <a:avLst/>
            <a:gdLst/>
            <a:ahLst/>
            <a:cxnLst/>
            <a:rect l="l" t="t" r="r" b="b"/>
            <a:pathLst>
              <a:path w="4586818" h="2042639">
                <a:moveTo>
                  <a:pt x="72943" y="0"/>
                </a:moveTo>
                <a:lnTo>
                  <a:pt x="4513876" y="0"/>
                </a:lnTo>
                <a:cubicBezTo>
                  <a:pt x="4554161" y="0"/>
                  <a:pt x="4586818" y="32658"/>
                  <a:pt x="4586818" y="72943"/>
                </a:cubicBezTo>
                <a:lnTo>
                  <a:pt x="4586818" y="1969696"/>
                </a:lnTo>
                <a:cubicBezTo>
                  <a:pt x="4586818" y="2009981"/>
                  <a:pt x="4554161" y="2042639"/>
                  <a:pt x="4513876" y="2042639"/>
                </a:cubicBezTo>
                <a:lnTo>
                  <a:pt x="72943" y="2042639"/>
                </a:lnTo>
                <a:cubicBezTo>
                  <a:pt x="32658" y="2042639"/>
                  <a:pt x="0" y="2009981"/>
                  <a:pt x="0" y="1969696"/>
                </a:cubicBezTo>
                <a:lnTo>
                  <a:pt x="0" y="72943"/>
                </a:lnTo>
                <a:cubicBezTo>
                  <a:pt x="0" y="32684"/>
                  <a:pt x="32684" y="0"/>
                  <a:pt x="72943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569933" y="4814791"/>
            <a:ext cx="182378" cy="182378"/>
          </a:xfrm>
          <a:custGeom>
            <a:avLst/>
            <a:gdLst/>
            <a:ahLst/>
            <a:cxnLst/>
            <a:rect l="l" t="t" r="r" b="b"/>
            <a:pathLst>
              <a:path w="182378" h="182378">
                <a:moveTo>
                  <a:pt x="91189" y="0"/>
                </a:moveTo>
                <a:cubicBezTo>
                  <a:pt x="96425" y="0"/>
                  <a:pt x="101234" y="2885"/>
                  <a:pt x="103728" y="7480"/>
                </a:cubicBezTo>
                <a:lnTo>
                  <a:pt x="180669" y="149964"/>
                </a:lnTo>
                <a:cubicBezTo>
                  <a:pt x="183055" y="154381"/>
                  <a:pt x="182948" y="159724"/>
                  <a:pt x="180384" y="164034"/>
                </a:cubicBezTo>
                <a:cubicBezTo>
                  <a:pt x="177819" y="168344"/>
                  <a:pt x="173153" y="170980"/>
                  <a:pt x="168130" y="170980"/>
                </a:cubicBezTo>
                <a:lnTo>
                  <a:pt x="14248" y="170980"/>
                </a:lnTo>
                <a:cubicBezTo>
                  <a:pt x="9226" y="170980"/>
                  <a:pt x="4595" y="168344"/>
                  <a:pt x="1995" y="164034"/>
                </a:cubicBezTo>
                <a:cubicBezTo>
                  <a:pt x="-606" y="159724"/>
                  <a:pt x="-677" y="154381"/>
                  <a:pt x="1710" y="149964"/>
                </a:cubicBezTo>
                <a:lnTo>
                  <a:pt x="78651" y="7480"/>
                </a:lnTo>
                <a:cubicBezTo>
                  <a:pt x="81144" y="2885"/>
                  <a:pt x="85953" y="0"/>
                  <a:pt x="91189" y="0"/>
                </a:cubicBezTo>
                <a:close/>
                <a:moveTo>
                  <a:pt x="91189" y="59843"/>
                </a:moveTo>
                <a:cubicBezTo>
                  <a:pt x="86452" y="59843"/>
                  <a:pt x="82640" y="63654"/>
                  <a:pt x="82640" y="68392"/>
                </a:cubicBezTo>
                <a:lnTo>
                  <a:pt x="82640" y="108287"/>
                </a:lnTo>
                <a:cubicBezTo>
                  <a:pt x="82640" y="113025"/>
                  <a:pt x="86452" y="116836"/>
                  <a:pt x="91189" y="116836"/>
                </a:cubicBezTo>
                <a:cubicBezTo>
                  <a:pt x="95927" y="116836"/>
                  <a:pt x="99738" y="113025"/>
                  <a:pt x="99738" y="108287"/>
                </a:cubicBezTo>
                <a:lnTo>
                  <a:pt x="99738" y="68392"/>
                </a:lnTo>
                <a:cubicBezTo>
                  <a:pt x="99738" y="63654"/>
                  <a:pt x="95927" y="59843"/>
                  <a:pt x="91189" y="59843"/>
                </a:cubicBezTo>
                <a:close/>
                <a:moveTo>
                  <a:pt x="100700" y="136784"/>
                </a:moveTo>
                <a:cubicBezTo>
                  <a:pt x="100916" y="133254"/>
                  <a:pt x="99156" y="129895"/>
                  <a:pt x="96129" y="128064"/>
                </a:cubicBezTo>
                <a:cubicBezTo>
                  <a:pt x="93103" y="126234"/>
                  <a:pt x="89311" y="126234"/>
                  <a:pt x="86285" y="128064"/>
                </a:cubicBezTo>
                <a:cubicBezTo>
                  <a:pt x="83258" y="129895"/>
                  <a:pt x="81498" y="133254"/>
                  <a:pt x="81714" y="136784"/>
                </a:cubicBezTo>
                <a:cubicBezTo>
                  <a:pt x="81498" y="140314"/>
                  <a:pt x="83258" y="143673"/>
                  <a:pt x="86285" y="145503"/>
                </a:cubicBezTo>
                <a:cubicBezTo>
                  <a:pt x="89311" y="147334"/>
                  <a:pt x="93103" y="147334"/>
                  <a:pt x="96129" y="145503"/>
                </a:cubicBezTo>
                <a:cubicBezTo>
                  <a:pt x="99156" y="143673"/>
                  <a:pt x="100916" y="140314"/>
                  <a:pt x="100700" y="13678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Text 18"/>
          <p:cNvSpPr/>
          <p:nvPr/>
        </p:nvSpPr>
        <p:spPr>
          <a:xfrm>
            <a:off x="775108" y="4778316"/>
            <a:ext cx="4085277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6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用药错误的严重后果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56254" y="5179548"/>
            <a:ext cx="109427" cy="109427"/>
          </a:xfrm>
          <a:custGeom>
            <a:avLst/>
            <a:gdLst/>
            <a:ahLst/>
            <a:cxnLst/>
            <a:rect l="l" t="t" r="r" b="b"/>
            <a:pathLst>
              <a:path w="109427" h="109427">
                <a:moveTo>
                  <a:pt x="54714" y="109427"/>
                </a:moveTo>
                <a:cubicBezTo>
                  <a:pt x="84911" y="109427"/>
                  <a:pt x="109427" y="84911"/>
                  <a:pt x="109427" y="54714"/>
                </a:cubicBezTo>
                <a:cubicBezTo>
                  <a:pt x="109427" y="24516"/>
                  <a:pt x="84911" y="0"/>
                  <a:pt x="54714" y="0"/>
                </a:cubicBezTo>
                <a:cubicBezTo>
                  <a:pt x="24516" y="0"/>
                  <a:pt x="0" y="24516"/>
                  <a:pt x="0" y="54714"/>
                </a:cubicBezTo>
                <a:cubicBezTo>
                  <a:pt x="0" y="84911"/>
                  <a:pt x="24516" y="109427"/>
                  <a:pt x="54714" y="109427"/>
                </a:cubicBezTo>
                <a:close/>
                <a:moveTo>
                  <a:pt x="35692" y="35692"/>
                </a:moveTo>
                <a:cubicBezTo>
                  <a:pt x="37701" y="33683"/>
                  <a:pt x="40950" y="33683"/>
                  <a:pt x="42937" y="35692"/>
                </a:cubicBezTo>
                <a:lnTo>
                  <a:pt x="54692" y="47447"/>
                </a:lnTo>
                <a:lnTo>
                  <a:pt x="66447" y="35692"/>
                </a:lnTo>
                <a:cubicBezTo>
                  <a:pt x="68456" y="33683"/>
                  <a:pt x="71705" y="33683"/>
                  <a:pt x="73692" y="35692"/>
                </a:cubicBezTo>
                <a:cubicBezTo>
                  <a:pt x="75680" y="37701"/>
                  <a:pt x="75701" y="40950"/>
                  <a:pt x="73692" y="42937"/>
                </a:cubicBezTo>
                <a:lnTo>
                  <a:pt x="61937" y="54692"/>
                </a:lnTo>
                <a:lnTo>
                  <a:pt x="73692" y="66447"/>
                </a:lnTo>
                <a:cubicBezTo>
                  <a:pt x="75701" y="68456"/>
                  <a:pt x="75701" y="71705"/>
                  <a:pt x="73692" y="73692"/>
                </a:cubicBezTo>
                <a:cubicBezTo>
                  <a:pt x="71683" y="75680"/>
                  <a:pt x="68435" y="75701"/>
                  <a:pt x="66447" y="73692"/>
                </a:cubicBezTo>
                <a:lnTo>
                  <a:pt x="54692" y="61937"/>
                </a:lnTo>
                <a:lnTo>
                  <a:pt x="42937" y="73692"/>
                </a:lnTo>
                <a:cubicBezTo>
                  <a:pt x="40928" y="75701"/>
                  <a:pt x="37680" y="75701"/>
                  <a:pt x="35692" y="73692"/>
                </a:cubicBezTo>
                <a:cubicBezTo>
                  <a:pt x="33704" y="71683"/>
                  <a:pt x="33683" y="68435"/>
                  <a:pt x="35692" y="66447"/>
                </a:cubicBezTo>
                <a:lnTo>
                  <a:pt x="47447" y="54692"/>
                </a:lnTo>
                <a:lnTo>
                  <a:pt x="35692" y="42937"/>
                </a:lnTo>
                <a:cubicBezTo>
                  <a:pt x="33683" y="40928"/>
                  <a:pt x="33683" y="37680"/>
                  <a:pt x="35692" y="35692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2" name="Text 20"/>
          <p:cNvSpPr/>
          <p:nvPr/>
        </p:nvSpPr>
        <p:spPr>
          <a:xfrm>
            <a:off x="746612" y="5143073"/>
            <a:ext cx="4094396" cy="4377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漏服风险:</a:t>
            </a:r>
            <a:pPr>
              <a:lnSpc>
                <a:spcPct val="130000"/>
              </a:lnSpc>
            </a:pPr>
            <a:r>
              <a:rPr lang="en-US" sz="114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高血压患者漏服降压药可能导致血压骤升,增加脑卒中风险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60814" y="5690208"/>
            <a:ext cx="109427" cy="109427"/>
          </a:xfrm>
          <a:custGeom>
            <a:avLst/>
            <a:gdLst/>
            <a:ahLst/>
            <a:cxnLst/>
            <a:rect l="l" t="t" r="r" b="b"/>
            <a:pathLst>
              <a:path w="109427" h="109427">
                <a:moveTo>
                  <a:pt x="54714" y="109427"/>
                </a:moveTo>
                <a:cubicBezTo>
                  <a:pt x="84911" y="109427"/>
                  <a:pt x="109427" y="84911"/>
                  <a:pt x="109427" y="54714"/>
                </a:cubicBezTo>
                <a:cubicBezTo>
                  <a:pt x="109427" y="24516"/>
                  <a:pt x="84911" y="0"/>
                  <a:pt x="54714" y="0"/>
                </a:cubicBezTo>
                <a:cubicBezTo>
                  <a:pt x="24516" y="0"/>
                  <a:pt x="0" y="24516"/>
                  <a:pt x="0" y="54714"/>
                </a:cubicBezTo>
                <a:cubicBezTo>
                  <a:pt x="0" y="84911"/>
                  <a:pt x="24516" y="109427"/>
                  <a:pt x="54714" y="109427"/>
                </a:cubicBezTo>
                <a:close/>
                <a:moveTo>
                  <a:pt x="35692" y="35692"/>
                </a:moveTo>
                <a:cubicBezTo>
                  <a:pt x="37701" y="33683"/>
                  <a:pt x="40950" y="33683"/>
                  <a:pt x="42937" y="35692"/>
                </a:cubicBezTo>
                <a:lnTo>
                  <a:pt x="54692" y="47447"/>
                </a:lnTo>
                <a:lnTo>
                  <a:pt x="66447" y="35692"/>
                </a:lnTo>
                <a:cubicBezTo>
                  <a:pt x="68456" y="33683"/>
                  <a:pt x="71705" y="33683"/>
                  <a:pt x="73692" y="35692"/>
                </a:cubicBezTo>
                <a:cubicBezTo>
                  <a:pt x="75680" y="37701"/>
                  <a:pt x="75701" y="40950"/>
                  <a:pt x="73692" y="42937"/>
                </a:cubicBezTo>
                <a:lnTo>
                  <a:pt x="61937" y="54692"/>
                </a:lnTo>
                <a:lnTo>
                  <a:pt x="73692" y="66447"/>
                </a:lnTo>
                <a:cubicBezTo>
                  <a:pt x="75701" y="68456"/>
                  <a:pt x="75701" y="71705"/>
                  <a:pt x="73692" y="73692"/>
                </a:cubicBezTo>
                <a:cubicBezTo>
                  <a:pt x="71683" y="75680"/>
                  <a:pt x="68435" y="75701"/>
                  <a:pt x="66447" y="73692"/>
                </a:cubicBezTo>
                <a:lnTo>
                  <a:pt x="54692" y="61937"/>
                </a:lnTo>
                <a:lnTo>
                  <a:pt x="42937" y="73692"/>
                </a:lnTo>
                <a:cubicBezTo>
                  <a:pt x="40928" y="75701"/>
                  <a:pt x="37680" y="75701"/>
                  <a:pt x="35692" y="73692"/>
                </a:cubicBezTo>
                <a:cubicBezTo>
                  <a:pt x="33704" y="71683"/>
                  <a:pt x="33683" y="68435"/>
                  <a:pt x="35692" y="66447"/>
                </a:cubicBezTo>
                <a:lnTo>
                  <a:pt x="47447" y="54692"/>
                </a:lnTo>
                <a:lnTo>
                  <a:pt x="35692" y="42937"/>
                </a:lnTo>
                <a:cubicBezTo>
                  <a:pt x="33683" y="40928"/>
                  <a:pt x="33683" y="37680"/>
                  <a:pt x="35692" y="35692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4" name="Text 22"/>
          <p:cNvSpPr/>
          <p:nvPr/>
        </p:nvSpPr>
        <p:spPr>
          <a:xfrm>
            <a:off x="756871" y="5653732"/>
            <a:ext cx="3839067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重复服用:</a:t>
            </a:r>
            <a:pPr>
              <a:lnSpc>
                <a:spcPct val="130000"/>
              </a:lnSpc>
            </a:pPr>
            <a:r>
              <a:rPr lang="en-US" sz="114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记忆力减退导致重复用药,药物过量引发中毒反应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60814" y="5982013"/>
            <a:ext cx="109427" cy="109427"/>
          </a:xfrm>
          <a:custGeom>
            <a:avLst/>
            <a:gdLst/>
            <a:ahLst/>
            <a:cxnLst/>
            <a:rect l="l" t="t" r="r" b="b"/>
            <a:pathLst>
              <a:path w="109427" h="109427">
                <a:moveTo>
                  <a:pt x="54714" y="109427"/>
                </a:moveTo>
                <a:cubicBezTo>
                  <a:pt x="84911" y="109427"/>
                  <a:pt x="109427" y="84911"/>
                  <a:pt x="109427" y="54714"/>
                </a:cubicBezTo>
                <a:cubicBezTo>
                  <a:pt x="109427" y="24516"/>
                  <a:pt x="84911" y="0"/>
                  <a:pt x="54714" y="0"/>
                </a:cubicBezTo>
                <a:cubicBezTo>
                  <a:pt x="24516" y="0"/>
                  <a:pt x="0" y="24516"/>
                  <a:pt x="0" y="54714"/>
                </a:cubicBezTo>
                <a:cubicBezTo>
                  <a:pt x="0" y="84911"/>
                  <a:pt x="24516" y="109427"/>
                  <a:pt x="54714" y="109427"/>
                </a:cubicBezTo>
                <a:close/>
                <a:moveTo>
                  <a:pt x="35692" y="35692"/>
                </a:moveTo>
                <a:cubicBezTo>
                  <a:pt x="37701" y="33683"/>
                  <a:pt x="40950" y="33683"/>
                  <a:pt x="42937" y="35692"/>
                </a:cubicBezTo>
                <a:lnTo>
                  <a:pt x="54692" y="47447"/>
                </a:lnTo>
                <a:lnTo>
                  <a:pt x="66447" y="35692"/>
                </a:lnTo>
                <a:cubicBezTo>
                  <a:pt x="68456" y="33683"/>
                  <a:pt x="71705" y="33683"/>
                  <a:pt x="73692" y="35692"/>
                </a:cubicBezTo>
                <a:cubicBezTo>
                  <a:pt x="75680" y="37701"/>
                  <a:pt x="75701" y="40950"/>
                  <a:pt x="73692" y="42937"/>
                </a:cubicBezTo>
                <a:lnTo>
                  <a:pt x="61937" y="54692"/>
                </a:lnTo>
                <a:lnTo>
                  <a:pt x="73692" y="66447"/>
                </a:lnTo>
                <a:cubicBezTo>
                  <a:pt x="75701" y="68456"/>
                  <a:pt x="75701" y="71705"/>
                  <a:pt x="73692" y="73692"/>
                </a:cubicBezTo>
                <a:cubicBezTo>
                  <a:pt x="71683" y="75680"/>
                  <a:pt x="68435" y="75701"/>
                  <a:pt x="66447" y="73692"/>
                </a:cubicBezTo>
                <a:lnTo>
                  <a:pt x="54692" y="61937"/>
                </a:lnTo>
                <a:lnTo>
                  <a:pt x="42937" y="73692"/>
                </a:lnTo>
                <a:cubicBezTo>
                  <a:pt x="40928" y="75701"/>
                  <a:pt x="37680" y="75701"/>
                  <a:pt x="35692" y="73692"/>
                </a:cubicBezTo>
                <a:cubicBezTo>
                  <a:pt x="33704" y="71683"/>
                  <a:pt x="33683" y="68435"/>
                  <a:pt x="35692" y="66447"/>
                </a:cubicBezTo>
                <a:lnTo>
                  <a:pt x="47447" y="54692"/>
                </a:lnTo>
                <a:lnTo>
                  <a:pt x="35692" y="42937"/>
                </a:lnTo>
                <a:cubicBezTo>
                  <a:pt x="33683" y="40928"/>
                  <a:pt x="33683" y="37680"/>
                  <a:pt x="35692" y="35692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Text 24"/>
          <p:cNvSpPr/>
          <p:nvPr/>
        </p:nvSpPr>
        <p:spPr>
          <a:xfrm>
            <a:off x="756871" y="5945538"/>
            <a:ext cx="3984969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时间错误:</a:t>
            </a:r>
            <a:pPr>
              <a:lnSpc>
                <a:spcPct val="130000"/>
              </a:lnSpc>
            </a:pPr>
            <a:r>
              <a:rPr lang="en-US" sz="114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饭前饭后搞错影响药效,间隔不当导致药物相互作用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60814" y="6273819"/>
            <a:ext cx="109427" cy="109427"/>
          </a:xfrm>
          <a:custGeom>
            <a:avLst/>
            <a:gdLst/>
            <a:ahLst/>
            <a:cxnLst/>
            <a:rect l="l" t="t" r="r" b="b"/>
            <a:pathLst>
              <a:path w="109427" h="109427">
                <a:moveTo>
                  <a:pt x="54714" y="109427"/>
                </a:moveTo>
                <a:cubicBezTo>
                  <a:pt x="84911" y="109427"/>
                  <a:pt x="109427" y="84911"/>
                  <a:pt x="109427" y="54714"/>
                </a:cubicBezTo>
                <a:cubicBezTo>
                  <a:pt x="109427" y="24516"/>
                  <a:pt x="84911" y="0"/>
                  <a:pt x="54714" y="0"/>
                </a:cubicBezTo>
                <a:cubicBezTo>
                  <a:pt x="24516" y="0"/>
                  <a:pt x="0" y="24516"/>
                  <a:pt x="0" y="54714"/>
                </a:cubicBezTo>
                <a:cubicBezTo>
                  <a:pt x="0" y="84911"/>
                  <a:pt x="24516" y="109427"/>
                  <a:pt x="54714" y="109427"/>
                </a:cubicBezTo>
                <a:close/>
                <a:moveTo>
                  <a:pt x="35692" y="35692"/>
                </a:moveTo>
                <a:cubicBezTo>
                  <a:pt x="37701" y="33683"/>
                  <a:pt x="40950" y="33683"/>
                  <a:pt x="42937" y="35692"/>
                </a:cubicBezTo>
                <a:lnTo>
                  <a:pt x="54692" y="47447"/>
                </a:lnTo>
                <a:lnTo>
                  <a:pt x="66447" y="35692"/>
                </a:lnTo>
                <a:cubicBezTo>
                  <a:pt x="68456" y="33683"/>
                  <a:pt x="71705" y="33683"/>
                  <a:pt x="73692" y="35692"/>
                </a:cubicBezTo>
                <a:cubicBezTo>
                  <a:pt x="75680" y="37701"/>
                  <a:pt x="75701" y="40950"/>
                  <a:pt x="73692" y="42937"/>
                </a:cubicBezTo>
                <a:lnTo>
                  <a:pt x="61937" y="54692"/>
                </a:lnTo>
                <a:lnTo>
                  <a:pt x="73692" y="66447"/>
                </a:lnTo>
                <a:cubicBezTo>
                  <a:pt x="75701" y="68456"/>
                  <a:pt x="75701" y="71705"/>
                  <a:pt x="73692" y="73692"/>
                </a:cubicBezTo>
                <a:cubicBezTo>
                  <a:pt x="71683" y="75680"/>
                  <a:pt x="68435" y="75701"/>
                  <a:pt x="66447" y="73692"/>
                </a:cubicBezTo>
                <a:lnTo>
                  <a:pt x="54692" y="61937"/>
                </a:lnTo>
                <a:lnTo>
                  <a:pt x="42937" y="73692"/>
                </a:lnTo>
                <a:cubicBezTo>
                  <a:pt x="40928" y="75701"/>
                  <a:pt x="37680" y="75701"/>
                  <a:pt x="35692" y="73692"/>
                </a:cubicBezTo>
                <a:cubicBezTo>
                  <a:pt x="33704" y="71683"/>
                  <a:pt x="33683" y="68435"/>
                  <a:pt x="35692" y="66447"/>
                </a:cubicBezTo>
                <a:lnTo>
                  <a:pt x="47447" y="54692"/>
                </a:lnTo>
                <a:lnTo>
                  <a:pt x="35692" y="42937"/>
                </a:lnTo>
                <a:cubicBezTo>
                  <a:pt x="33683" y="40928"/>
                  <a:pt x="33683" y="37680"/>
                  <a:pt x="35692" y="35692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8" name="Text 26"/>
          <p:cNvSpPr/>
          <p:nvPr/>
        </p:nvSpPr>
        <p:spPr>
          <a:xfrm>
            <a:off x="756871" y="6237343"/>
            <a:ext cx="3693164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顺序错误:</a:t>
            </a:r>
            <a:pPr>
              <a:lnSpc>
                <a:spcPct val="130000"/>
              </a:lnSpc>
            </a:pPr>
            <a:r>
              <a:rPr lang="en-US" sz="114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多种药物需按特定顺序服用,错误顺序降低疗效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186387" y="1276649"/>
            <a:ext cx="6638576" cy="5361927"/>
          </a:xfrm>
          <a:custGeom>
            <a:avLst/>
            <a:gdLst/>
            <a:ahLst/>
            <a:cxnLst/>
            <a:rect l="l" t="t" r="r" b="b"/>
            <a:pathLst>
              <a:path w="6638576" h="5361927">
                <a:moveTo>
                  <a:pt x="36476" y="0"/>
                </a:moveTo>
                <a:lnTo>
                  <a:pt x="6565600" y="0"/>
                </a:lnTo>
                <a:cubicBezTo>
                  <a:pt x="6605904" y="0"/>
                  <a:pt x="6638576" y="32672"/>
                  <a:pt x="6638576" y="72976"/>
                </a:cubicBezTo>
                <a:lnTo>
                  <a:pt x="6638576" y="5288951"/>
                </a:lnTo>
                <a:cubicBezTo>
                  <a:pt x="6638576" y="5329254"/>
                  <a:pt x="6605904" y="5361927"/>
                  <a:pt x="6565600" y="5361927"/>
                </a:cubicBezTo>
                <a:lnTo>
                  <a:pt x="36476" y="5361927"/>
                </a:lnTo>
                <a:cubicBezTo>
                  <a:pt x="16331" y="5361927"/>
                  <a:pt x="0" y="5345596"/>
                  <a:pt x="0" y="5325451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5186387" y="1276649"/>
            <a:ext cx="36476" cy="5361927"/>
          </a:xfrm>
          <a:custGeom>
            <a:avLst/>
            <a:gdLst/>
            <a:ahLst/>
            <a:cxnLst/>
            <a:rect l="l" t="t" r="r" b="b"/>
            <a:pathLst>
              <a:path w="36476" h="5361927">
                <a:moveTo>
                  <a:pt x="36476" y="0"/>
                </a:moveTo>
                <a:lnTo>
                  <a:pt x="36476" y="0"/>
                </a:lnTo>
                <a:lnTo>
                  <a:pt x="36476" y="5361927"/>
                </a:lnTo>
                <a:lnTo>
                  <a:pt x="36476" y="5361927"/>
                </a:lnTo>
                <a:cubicBezTo>
                  <a:pt x="16331" y="5361927"/>
                  <a:pt x="0" y="5345596"/>
                  <a:pt x="0" y="5325451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1" name="Shape 29"/>
          <p:cNvSpPr/>
          <p:nvPr/>
        </p:nvSpPr>
        <p:spPr>
          <a:xfrm>
            <a:off x="5450836" y="1531979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54714" y="41035"/>
                </a:moveTo>
                <a:lnTo>
                  <a:pt x="54714" y="34196"/>
                </a:lnTo>
                <a:cubicBezTo>
                  <a:pt x="54714" y="15303"/>
                  <a:pt x="91474" y="0"/>
                  <a:pt x="136784" y="0"/>
                </a:cubicBezTo>
                <a:cubicBezTo>
                  <a:pt x="182093" y="0"/>
                  <a:pt x="218854" y="15303"/>
                  <a:pt x="218854" y="34196"/>
                </a:cubicBezTo>
                <a:lnTo>
                  <a:pt x="218854" y="41035"/>
                </a:lnTo>
                <a:cubicBezTo>
                  <a:pt x="218854" y="54115"/>
                  <a:pt x="201200" y="65485"/>
                  <a:pt x="175254" y="71256"/>
                </a:cubicBezTo>
                <a:cubicBezTo>
                  <a:pt x="174228" y="70059"/>
                  <a:pt x="173160" y="68905"/>
                  <a:pt x="172091" y="67836"/>
                </a:cubicBezTo>
                <a:cubicBezTo>
                  <a:pt x="165466" y="61296"/>
                  <a:pt x="156917" y="56338"/>
                  <a:pt x="147983" y="52662"/>
                </a:cubicBezTo>
                <a:cubicBezTo>
                  <a:pt x="130073" y="45181"/>
                  <a:pt x="106734" y="41078"/>
                  <a:pt x="82070" y="41078"/>
                </a:cubicBezTo>
                <a:cubicBezTo>
                  <a:pt x="72709" y="41078"/>
                  <a:pt x="63562" y="41676"/>
                  <a:pt x="54799" y="42830"/>
                </a:cubicBezTo>
                <a:cubicBezTo>
                  <a:pt x="54714" y="42275"/>
                  <a:pt x="54714" y="41676"/>
                  <a:pt x="54714" y="41078"/>
                </a:cubicBezTo>
                <a:close/>
                <a:moveTo>
                  <a:pt x="184658" y="150890"/>
                </a:moveTo>
                <a:lnTo>
                  <a:pt x="184658" y="131142"/>
                </a:lnTo>
                <a:cubicBezTo>
                  <a:pt x="191113" y="129474"/>
                  <a:pt x="197182" y="127508"/>
                  <a:pt x="202697" y="125200"/>
                </a:cubicBezTo>
                <a:cubicBezTo>
                  <a:pt x="208339" y="122849"/>
                  <a:pt x="213853" y="119985"/>
                  <a:pt x="218854" y="116523"/>
                </a:cubicBezTo>
                <a:lnTo>
                  <a:pt x="218854" y="123105"/>
                </a:lnTo>
                <a:cubicBezTo>
                  <a:pt x="218854" y="134561"/>
                  <a:pt x="205389" y="144692"/>
                  <a:pt x="184658" y="150890"/>
                </a:cubicBezTo>
                <a:close/>
                <a:moveTo>
                  <a:pt x="184658" y="109855"/>
                </a:moveTo>
                <a:lnTo>
                  <a:pt x="184658" y="95749"/>
                </a:lnTo>
                <a:cubicBezTo>
                  <a:pt x="184658" y="93825"/>
                  <a:pt x="184487" y="91987"/>
                  <a:pt x="184231" y="90192"/>
                </a:cubicBezTo>
                <a:cubicBezTo>
                  <a:pt x="190856" y="88525"/>
                  <a:pt x="197054" y="86516"/>
                  <a:pt x="202697" y="84122"/>
                </a:cubicBezTo>
                <a:cubicBezTo>
                  <a:pt x="208339" y="81728"/>
                  <a:pt x="213853" y="78907"/>
                  <a:pt x="218854" y="75445"/>
                </a:cubicBezTo>
                <a:lnTo>
                  <a:pt x="218854" y="82028"/>
                </a:lnTo>
                <a:cubicBezTo>
                  <a:pt x="218854" y="93483"/>
                  <a:pt x="205389" y="103614"/>
                  <a:pt x="184658" y="109812"/>
                </a:cubicBezTo>
                <a:close/>
                <a:moveTo>
                  <a:pt x="0" y="102588"/>
                </a:moveTo>
                <a:lnTo>
                  <a:pt x="0" y="95749"/>
                </a:lnTo>
                <a:cubicBezTo>
                  <a:pt x="0" y="76855"/>
                  <a:pt x="36761" y="61553"/>
                  <a:pt x="82070" y="61553"/>
                </a:cubicBezTo>
                <a:cubicBezTo>
                  <a:pt x="127380" y="61553"/>
                  <a:pt x="164141" y="76855"/>
                  <a:pt x="164141" y="95749"/>
                </a:cubicBezTo>
                <a:lnTo>
                  <a:pt x="164141" y="102588"/>
                </a:lnTo>
                <a:cubicBezTo>
                  <a:pt x="164141" y="121481"/>
                  <a:pt x="127380" y="136784"/>
                  <a:pt x="82070" y="136784"/>
                </a:cubicBezTo>
                <a:cubicBezTo>
                  <a:pt x="36761" y="136784"/>
                  <a:pt x="0" y="121481"/>
                  <a:pt x="0" y="102588"/>
                </a:cubicBezTo>
                <a:close/>
                <a:moveTo>
                  <a:pt x="164141" y="143623"/>
                </a:moveTo>
                <a:cubicBezTo>
                  <a:pt x="164141" y="162516"/>
                  <a:pt x="127380" y="177819"/>
                  <a:pt x="82070" y="177819"/>
                </a:cubicBezTo>
                <a:cubicBezTo>
                  <a:pt x="36761" y="177819"/>
                  <a:pt x="0" y="162516"/>
                  <a:pt x="0" y="143623"/>
                </a:cubicBezTo>
                <a:lnTo>
                  <a:pt x="0" y="137040"/>
                </a:lnTo>
                <a:cubicBezTo>
                  <a:pt x="4958" y="140503"/>
                  <a:pt x="10473" y="143324"/>
                  <a:pt x="16158" y="145718"/>
                </a:cubicBezTo>
                <a:cubicBezTo>
                  <a:pt x="34068" y="153198"/>
                  <a:pt x="57406" y="157301"/>
                  <a:pt x="82070" y="157301"/>
                </a:cubicBezTo>
                <a:cubicBezTo>
                  <a:pt x="106734" y="157301"/>
                  <a:pt x="130073" y="153155"/>
                  <a:pt x="147983" y="145718"/>
                </a:cubicBezTo>
                <a:cubicBezTo>
                  <a:pt x="153625" y="143367"/>
                  <a:pt x="159139" y="140503"/>
                  <a:pt x="164141" y="137040"/>
                </a:cubicBezTo>
                <a:lnTo>
                  <a:pt x="164141" y="143623"/>
                </a:lnTo>
                <a:close/>
                <a:moveTo>
                  <a:pt x="164141" y="178075"/>
                </a:moveTo>
                <a:lnTo>
                  <a:pt x="164141" y="184658"/>
                </a:lnTo>
                <a:cubicBezTo>
                  <a:pt x="164141" y="203551"/>
                  <a:pt x="127380" y="218854"/>
                  <a:pt x="82070" y="218854"/>
                </a:cubicBezTo>
                <a:cubicBezTo>
                  <a:pt x="36761" y="218854"/>
                  <a:pt x="0" y="203551"/>
                  <a:pt x="0" y="184658"/>
                </a:cubicBezTo>
                <a:lnTo>
                  <a:pt x="0" y="178075"/>
                </a:lnTo>
                <a:cubicBezTo>
                  <a:pt x="4958" y="181538"/>
                  <a:pt x="10473" y="184359"/>
                  <a:pt x="16158" y="186753"/>
                </a:cubicBezTo>
                <a:cubicBezTo>
                  <a:pt x="34068" y="194233"/>
                  <a:pt x="57406" y="198337"/>
                  <a:pt x="82070" y="198337"/>
                </a:cubicBezTo>
                <a:cubicBezTo>
                  <a:pt x="106734" y="198337"/>
                  <a:pt x="130073" y="194190"/>
                  <a:pt x="147983" y="186753"/>
                </a:cubicBezTo>
                <a:cubicBezTo>
                  <a:pt x="153625" y="184402"/>
                  <a:pt x="159139" y="181538"/>
                  <a:pt x="164141" y="178075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Text 30"/>
          <p:cNvSpPr/>
          <p:nvPr/>
        </p:nvSpPr>
        <p:spPr>
          <a:xfrm>
            <a:off x="5697047" y="1495503"/>
            <a:ext cx="6018489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3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市场机会与成本浪费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23479" y="1969687"/>
            <a:ext cx="6182630" cy="1203698"/>
          </a:xfrm>
          <a:custGeom>
            <a:avLst/>
            <a:gdLst/>
            <a:ahLst/>
            <a:cxnLst/>
            <a:rect l="l" t="t" r="r" b="b"/>
            <a:pathLst>
              <a:path w="6182630" h="1203698">
                <a:moveTo>
                  <a:pt x="72956" y="0"/>
                </a:moveTo>
                <a:lnTo>
                  <a:pt x="6109674" y="0"/>
                </a:lnTo>
                <a:cubicBezTo>
                  <a:pt x="6149966" y="0"/>
                  <a:pt x="6182630" y="32664"/>
                  <a:pt x="6182630" y="72956"/>
                </a:cubicBezTo>
                <a:lnTo>
                  <a:pt x="6182630" y="1130742"/>
                </a:lnTo>
                <a:cubicBezTo>
                  <a:pt x="6182630" y="1171034"/>
                  <a:pt x="6149966" y="1203698"/>
                  <a:pt x="6109674" y="1203698"/>
                </a:cubicBezTo>
                <a:lnTo>
                  <a:pt x="72956" y="1203698"/>
                </a:lnTo>
                <a:cubicBezTo>
                  <a:pt x="32664" y="1203698"/>
                  <a:pt x="0" y="1171034"/>
                  <a:pt x="0" y="1130742"/>
                </a:cubicBezTo>
                <a:lnTo>
                  <a:pt x="0" y="72956"/>
                </a:lnTo>
                <a:cubicBezTo>
                  <a:pt x="0" y="32691"/>
                  <a:pt x="32691" y="0"/>
                  <a:pt x="72956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5605858" y="2279731"/>
            <a:ext cx="610968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2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市场规模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397139" y="2152066"/>
            <a:ext cx="1030438" cy="328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2154" b="1" dirty="0">
                <a:solidFill>
                  <a:srgbClr val="C5A0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1200亿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0470091" y="2480347"/>
            <a:ext cx="957487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0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元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605858" y="2772153"/>
            <a:ext cx="5890824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预计2025年中国老年健康管理市场规模达1,200亿元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423479" y="3355764"/>
            <a:ext cx="6182630" cy="1203698"/>
          </a:xfrm>
          <a:custGeom>
            <a:avLst/>
            <a:gdLst/>
            <a:ahLst/>
            <a:cxnLst/>
            <a:rect l="l" t="t" r="r" b="b"/>
            <a:pathLst>
              <a:path w="6182630" h="1203698">
                <a:moveTo>
                  <a:pt x="72956" y="0"/>
                </a:moveTo>
                <a:lnTo>
                  <a:pt x="6109674" y="0"/>
                </a:lnTo>
                <a:cubicBezTo>
                  <a:pt x="6149966" y="0"/>
                  <a:pt x="6182630" y="32664"/>
                  <a:pt x="6182630" y="72956"/>
                </a:cubicBezTo>
                <a:lnTo>
                  <a:pt x="6182630" y="1130742"/>
                </a:lnTo>
                <a:cubicBezTo>
                  <a:pt x="6182630" y="1171034"/>
                  <a:pt x="6149966" y="1203698"/>
                  <a:pt x="6109674" y="1203698"/>
                </a:cubicBezTo>
                <a:lnTo>
                  <a:pt x="72956" y="1203698"/>
                </a:lnTo>
                <a:cubicBezTo>
                  <a:pt x="32664" y="1203698"/>
                  <a:pt x="0" y="1171034"/>
                  <a:pt x="0" y="1130742"/>
                </a:cubicBezTo>
                <a:lnTo>
                  <a:pt x="0" y="72956"/>
                </a:lnTo>
                <a:cubicBezTo>
                  <a:pt x="0" y="32691"/>
                  <a:pt x="32691" y="0"/>
                  <a:pt x="72956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5605858" y="3665807"/>
            <a:ext cx="610968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2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医疗浪费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0497519" y="3538142"/>
            <a:ext cx="930130" cy="328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2154" b="1" dirty="0">
                <a:solidFill>
                  <a:srgbClr val="C5A0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800亿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570470" y="3866423"/>
            <a:ext cx="857179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0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元/年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605858" y="4158229"/>
            <a:ext cx="5890824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用药错误导致的急诊、住院等额外医疗成本每年超过800亿元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423479" y="4741840"/>
            <a:ext cx="6182630" cy="1203698"/>
          </a:xfrm>
          <a:custGeom>
            <a:avLst/>
            <a:gdLst/>
            <a:ahLst/>
            <a:cxnLst/>
            <a:rect l="l" t="t" r="r" b="b"/>
            <a:pathLst>
              <a:path w="6182630" h="1203698">
                <a:moveTo>
                  <a:pt x="72956" y="0"/>
                </a:moveTo>
                <a:lnTo>
                  <a:pt x="6109674" y="0"/>
                </a:lnTo>
                <a:cubicBezTo>
                  <a:pt x="6149966" y="0"/>
                  <a:pt x="6182630" y="32664"/>
                  <a:pt x="6182630" y="72956"/>
                </a:cubicBezTo>
                <a:lnTo>
                  <a:pt x="6182630" y="1130742"/>
                </a:lnTo>
                <a:cubicBezTo>
                  <a:pt x="6182630" y="1171034"/>
                  <a:pt x="6149966" y="1203698"/>
                  <a:pt x="6109674" y="1203698"/>
                </a:cubicBezTo>
                <a:lnTo>
                  <a:pt x="72956" y="1203698"/>
                </a:lnTo>
                <a:cubicBezTo>
                  <a:pt x="32664" y="1203698"/>
                  <a:pt x="0" y="1171034"/>
                  <a:pt x="0" y="1130742"/>
                </a:cubicBezTo>
                <a:lnTo>
                  <a:pt x="0" y="72956"/>
                </a:lnTo>
                <a:cubicBezTo>
                  <a:pt x="0" y="32691"/>
                  <a:pt x="32691" y="0"/>
                  <a:pt x="72956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5605858" y="5051883"/>
            <a:ext cx="610968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2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家庭负担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0618701" y="4924218"/>
            <a:ext cx="802465" cy="328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2154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3200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691652" y="5252500"/>
            <a:ext cx="729514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0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元/年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605858" y="5544305"/>
            <a:ext cx="5890824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每位老人年均额外医疗支出3,200元,家庭照护时间损失巨大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9116" y="430940"/>
            <a:ext cx="430940" cy="35912"/>
          </a:xfrm>
          <a:custGeom>
            <a:avLst/>
            <a:gdLst/>
            <a:ahLst/>
            <a:cxnLst/>
            <a:rect l="l" t="t" r="r" b="b"/>
            <a:pathLst>
              <a:path w="430940" h="35912">
                <a:moveTo>
                  <a:pt x="0" y="0"/>
                </a:moveTo>
                <a:lnTo>
                  <a:pt x="430940" y="0"/>
                </a:lnTo>
                <a:lnTo>
                  <a:pt x="430940" y="35912"/>
                </a:lnTo>
                <a:lnTo>
                  <a:pt x="0" y="35912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897791" y="359116"/>
            <a:ext cx="2163676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spc="198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Competitive Landscape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9116" y="646409"/>
            <a:ext cx="11689237" cy="430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93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现有解决方案为什么失败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7072" y="1256907"/>
            <a:ext cx="3689920" cy="3941302"/>
          </a:xfrm>
          <a:custGeom>
            <a:avLst/>
            <a:gdLst/>
            <a:ahLst/>
            <a:cxnLst/>
            <a:rect l="l" t="t" r="r" b="b"/>
            <a:pathLst>
              <a:path w="3689920" h="3941302">
                <a:moveTo>
                  <a:pt x="35912" y="0"/>
                </a:moveTo>
                <a:lnTo>
                  <a:pt x="3618115" y="0"/>
                </a:lnTo>
                <a:cubicBezTo>
                  <a:pt x="3657772" y="0"/>
                  <a:pt x="3689920" y="32149"/>
                  <a:pt x="3689920" y="71806"/>
                </a:cubicBezTo>
                <a:lnTo>
                  <a:pt x="3689920" y="3869496"/>
                </a:lnTo>
                <a:cubicBezTo>
                  <a:pt x="3689920" y="3909153"/>
                  <a:pt x="3657772" y="3941302"/>
                  <a:pt x="3618115" y="3941302"/>
                </a:cubicBezTo>
                <a:lnTo>
                  <a:pt x="35912" y="3941302"/>
                </a:lnTo>
                <a:cubicBezTo>
                  <a:pt x="16078" y="3941302"/>
                  <a:pt x="0" y="3925224"/>
                  <a:pt x="0" y="3905390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77072" y="1256907"/>
            <a:ext cx="35912" cy="3941302"/>
          </a:xfrm>
          <a:custGeom>
            <a:avLst/>
            <a:gdLst/>
            <a:ahLst/>
            <a:cxnLst/>
            <a:rect l="l" t="t" r="r" b="b"/>
            <a:pathLst>
              <a:path w="35912" h="3941302">
                <a:moveTo>
                  <a:pt x="35912" y="0"/>
                </a:moveTo>
                <a:lnTo>
                  <a:pt x="35912" y="0"/>
                </a:lnTo>
                <a:lnTo>
                  <a:pt x="35912" y="3941302"/>
                </a:lnTo>
                <a:lnTo>
                  <a:pt x="35912" y="3941302"/>
                </a:lnTo>
                <a:cubicBezTo>
                  <a:pt x="16078" y="3941302"/>
                  <a:pt x="0" y="3925224"/>
                  <a:pt x="0" y="3905390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80077" y="1481355"/>
            <a:ext cx="202003" cy="269337"/>
          </a:xfrm>
          <a:custGeom>
            <a:avLst/>
            <a:gdLst/>
            <a:ahLst/>
            <a:cxnLst/>
            <a:rect l="l" t="t" r="r" b="b"/>
            <a:pathLst>
              <a:path w="202003" h="269337">
                <a:moveTo>
                  <a:pt x="8417" y="33667"/>
                </a:moveTo>
                <a:cubicBezTo>
                  <a:pt x="8417" y="15098"/>
                  <a:pt x="23514" y="0"/>
                  <a:pt x="42084" y="0"/>
                </a:cubicBezTo>
                <a:lnTo>
                  <a:pt x="159919" y="0"/>
                </a:lnTo>
                <a:cubicBezTo>
                  <a:pt x="178489" y="0"/>
                  <a:pt x="193586" y="15098"/>
                  <a:pt x="193586" y="33667"/>
                </a:cubicBezTo>
                <a:lnTo>
                  <a:pt x="193586" y="235670"/>
                </a:lnTo>
                <a:cubicBezTo>
                  <a:pt x="193586" y="254240"/>
                  <a:pt x="178489" y="269337"/>
                  <a:pt x="159919" y="269337"/>
                </a:cubicBezTo>
                <a:lnTo>
                  <a:pt x="42084" y="269337"/>
                </a:lnTo>
                <a:cubicBezTo>
                  <a:pt x="23514" y="269337"/>
                  <a:pt x="8417" y="254240"/>
                  <a:pt x="8417" y="235670"/>
                </a:cubicBezTo>
                <a:lnTo>
                  <a:pt x="8417" y="33667"/>
                </a:lnTo>
                <a:close/>
                <a:moveTo>
                  <a:pt x="42084" y="33667"/>
                </a:moveTo>
                <a:lnTo>
                  <a:pt x="42084" y="193586"/>
                </a:lnTo>
                <a:lnTo>
                  <a:pt x="159919" y="193586"/>
                </a:lnTo>
                <a:lnTo>
                  <a:pt x="159919" y="33667"/>
                </a:lnTo>
                <a:lnTo>
                  <a:pt x="42084" y="33667"/>
                </a:lnTo>
                <a:close/>
                <a:moveTo>
                  <a:pt x="101001" y="248295"/>
                </a:moveTo>
                <a:cubicBezTo>
                  <a:pt x="110313" y="248295"/>
                  <a:pt x="117835" y="240773"/>
                  <a:pt x="117835" y="231462"/>
                </a:cubicBezTo>
                <a:cubicBezTo>
                  <a:pt x="117835" y="222151"/>
                  <a:pt x="110313" y="214628"/>
                  <a:pt x="101001" y="214628"/>
                </a:cubicBezTo>
                <a:cubicBezTo>
                  <a:pt x="91690" y="214628"/>
                  <a:pt x="84168" y="222151"/>
                  <a:pt x="84168" y="231462"/>
                </a:cubicBezTo>
                <a:cubicBezTo>
                  <a:pt x="84168" y="240773"/>
                  <a:pt x="91690" y="248295"/>
                  <a:pt x="101001" y="248295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054904" y="1472377"/>
            <a:ext cx="1140194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纯软件提醒类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0498" y="1903317"/>
            <a:ext cx="3241025" cy="646409"/>
          </a:xfrm>
          <a:custGeom>
            <a:avLst/>
            <a:gdLst/>
            <a:ahLst/>
            <a:cxnLst/>
            <a:rect l="l" t="t" r="r" b="b"/>
            <a:pathLst>
              <a:path w="3241025" h="646409">
                <a:moveTo>
                  <a:pt x="35915" y="0"/>
                </a:moveTo>
                <a:lnTo>
                  <a:pt x="3205111" y="0"/>
                </a:lnTo>
                <a:cubicBezTo>
                  <a:pt x="3224946" y="0"/>
                  <a:pt x="3241025" y="16079"/>
                  <a:pt x="3241025" y="35915"/>
                </a:cubicBezTo>
                <a:lnTo>
                  <a:pt x="3241025" y="610495"/>
                </a:lnTo>
                <a:cubicBezTo>
                  <a:pt x="3241025" y="630330"/>
                  <a:pt x="3224946" y="646409"/>
                  <a:pt x="3205111" y="646409"/>
                </a:cubicBezTo>
                <a:lnTo>
                  <a:pt x="35915" y="646409"/>
                </a:lnTo>
                <a:cubicBezTo>
                  <a:pt x="16079" y="646409"/>
                  <a:pt x="0" y="630330"/>
                  <a:pt x="0" y="610495"/>
                </a:cubicBezTo>
                <a:lnTo>
                  <a:pt x="0" y="35915"/>
                </a:lnTo>
                <a:cubicBezTo>
                  <a:pt x="0" y="16093"/>
                  <a:pt x="16093" y="0"/>
                  <a:pt x="35915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18233" y="2011052"/>
            <a:ext cx="3088401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代表产品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18233" y="2226521"/>
            <a:ext cx="3097378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用药管理App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10498" y="2693373"/>
            <a:ext cx="3312848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核心缺陷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7432" y="3016577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4" name="Text 12"/>
          <p:cNvSpPr/>
          <p:nvPr/>
        </p:nvSpPr>
        <p:spPr>
          <a:xfrm>
            <a:off x="816990" y="2980666"/>
            <a:ext cx="1364642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老人不会用智能手机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7432" y="3303870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Text 14"/>
          <p:cNvSpPr/>
          <p:nvPr/>
        </p:nvSpPr>
        <p:spPr>
          <a:xfrm>
            <a:off x="816990" y="3267959"/>
            <a:ext cx="1508289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无法处理复杂用药规则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37432" y="3591163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8" name="Text 16"/>
          <p:cNvSpPr/>
          <p:nvPr/>
        </p:nvSpPr>
        <p:spPr>
          <a:xfrm>
            <a:off x="816990" y="3555252"/>
            <a:ext cx="1508289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无法确认是否真正服药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37432" y="3878457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Text 18"/>
          <p:cNvSpPr/>
          <p:nvPr/>
        </p:nvSpPr>
        <p:spPr>
          <a:xfrm>
            <a:off x="816990" y="3842545"/>
            <a:ext cx="933703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学习成本极高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0498" y="4261701"/>
            <a:ext cx="3241025" cy="718233"/>
          </a:xfrm>
          <a:custGeom>
            <a:avLst/>
            <a:gdLst/>
            <a:ahLst/>
            <a:cxnLst/>
            <a:rect l="l" t="t" r="r" b="b"/>
            <a:pathLst>
              <a:path w="3241025" h="718233">
                <a:moveTo>
                  <a:pt x="71823" y="0"/>
                </a:moveTo>
                <a:lnTo>
                  <a:pt x="3169202" y="0"/>
                </a:lnTo>
                <a:cubicBezTo>
                  <a:pt x="3208869" y="0"/>
                  <a:pt x="3241025" y="32156"/>
                  <a:pt x="3241025" y="71823"/>
                </a:cubicBezTo>
                <a:lnTo>
                  <a:pt x="3241025" y="646409"/>
                </a:lnTo>
                <a:cubicBezTo>
                  <a:pt x="3241025" y="686076"/>
                  <a:pt x="3208869" y="718233"/>
                  <a:pt x="3169202" y="718233"/>
                </a:cubicBezTo>
                <a:lnTo>
                  <a:pt x="71823" y="718233"/>
                </a:lnTo>
                <a:cubicBezTo>
                  <a:pt x="32156" y="718233"/>
                  <a:pt x="0" y="686076"/>
                  <a:pt x="0" y="646409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C5A06D">
              <a:alpha val="25098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718233" y="4405348"/>
            <a:ext cx="3025555" cy="430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31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提醒 ≠ 执行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软件无法确保老人真正服药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262122" y="1256907"/>
            <a:ext cx="3689920" cy="3941302"/>
          </a:xfrm>
          <a:custGeom>
            <a:avLst/>
            <a:gdLst/>
            <a:ahLst/>
            <a:cxnLst/>
            <a:rect l="l" t="t" r="r" b="b"/>
            <a:pathLst>
              <a:path w="3689920" h="3941302">
                <a:moveTo>
                  <a:pt x="35912" y="0"/>
                </a:moveTo>
                <a:lnTo>
                  <a:pt x="3618115" y="0"/>
                </a:lnTo>
                <a:cubicBezTo>
                  <a:pt x="3657772" y="0"/>
                  <a:pt x="3689920" y="32149"/>
                  <a:pt x="3689920" y="71806"/>
                </a:cubicBezTo>
                <a:lnTo>
                  <a:pt x="3689920" y="3869496"/>
                </a:lnTo>
                <a:cubicBezTo>
                  <a:pt x="3689920" y="3909153"/>
                  <a:pt x="3657772" y="3941302"/>
                  <a:pt x="3618115" y="3941302"/>
                </a:cubicBezTo>
                <a:lnTo>
                  <a:pt x="35912" y="3941302"/>
                </a:lnTo>
                <a:cubicBezTo>
                  <a:pt x="16078" y="3941302"/>
                  <a:pt x="0" y="3925224"/>
                  <a:pt x="0" y="3905390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4262122" y="1256907"/>
            <a:ext cx="35912" cy="3941302"/>
          </a:xfrm>
          <a:custGeom>
            <a:avLst/>
            <a:gdLst/>
            <a:ahLst/>
            <a:cxnLst/>
            <a:rect l="l" t="t" r="r" b="b"/>
            <a:pathLst>
              <a:path w="35912" h="3941302">
                <a:moveTo>
                  <a:pt x="35912" y="0"/>
                </a:moveTo>
                <a:lnTo>
                  <a:pt x="35912" y="0"/>
                </a:lnTo>
                <a:lnTo>
                  <a:pt x="35912" y="3941302"/>
                </a:lnTo>
                <a:lnTo>
                  <a:pt x="35912" y="3941302"/>
                </a:lnTo>
                <a:cubicBezTo>
                  <a:pt x="16078" y="3941302"/>
                  <a:pt x="0" y="3925224"/>
                  <a:pt x="0" y="3905390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5" name="Shape 23"/>
          <p:cNvSpPr/>
          <p:nvPr/>
        </p:nvSpPr>
        <p:spPr>
          <a:xfrm>
            <a:off x="4531459" y="1481355"/>
            <a:ext cx="269337" cy="269337"/>
          </a:xfrm>
          <a:custGeom>
            <a:avLst/>
            <a:gdLst/>
            <a:ahLst/>
            <a:cxnLst/>
            <a:rect l="l" t="t" r="r" b="b"/>
            <a:pathLst>
              <a:path w="269337" h="269337">
                <a:moveTo>
                  <a:pt x="33667" y="58918"/>
                </a:moveTo>
                <a:cubicBezTo>
                  <a:pt x="33667" y="44977"/>
                  <a:pt x="44977" y="33667"/>
                  <a:pt x="58918" y="33667"/>
                </a:cubicBezTo>
                <a:cubicBezTo>
                  <a:pt x="72858" y="33667"/>
                  <a:pt x="84168" y="44977"/>
                  <a:pt x="84168" y="58918"/>
                </a:cubicBezTo>
                <a:lnTo>
                  <a:pt x="84168" y="117835"/>
                </a:lnTo>
                <a:lnTo>
                  <a:pt x="33667" y="117835"/>
                </a:lnTo>
                <a:lnTo>
                  <a:pt x="33667" y="58918"/>
                </a:lnTo>
                <a:close/>
                <a:moveTo>
                  <a:pt x="92585" y="193586"/>
                </a:moveTo>
                <a:cubicBezTo>
                  <a:pt x="92585" y="167968"/>
                  <a:pt x="102106" y="144558"/>
                  <a:pt x="117835" y="126778"/>
                </a:cubicBezTo>
                <a:lnTo>
                  <a:pt x="117835" y="58918"/>
                </a:lnTo>
                <a:cubicBezTo>
                  <a:pt x="117835" y="26355"/>
                  <a:pt x="91480" y="0"/>
                  <a:pt x="58918" y="0"/>
                </a:cubicBezTo>
                <a:cubicBezTo>
                  <a:pt x="26355" y="0"/>
                  <a:pt x="0" y="26355"/>
                  <a:pt x="0" y="58918"/>
                </a:cubicBezTo>
                <a:lnTo>
                  <a:pt x="0" y="210420"/>
                </a:lnTo>
                <a:cubicBezTo>
                  <a:pt x="0" y="242982"/>
                  <a:pt x="26355" y="269337"/>
                  <a:pt x="58918" y="269337"/>
                </a:cubicBezTo>
                <a:cubicBezTo>
                  <a:pt x="78539" y="269337"/>
                  <a:pt x="95899" y="259763"/>
                  <a:pt x="106630" y="244981"/>
                </a:cubicBezTo>
                <a:cubicBezTo>
                  <a:pt x="97687" y="229936"/>
                  <a:pt x="92585" y="212366"/>
                  <a:pt x="92585" y="193586"/>
                </a:cubicBezTo>
                <a:close/>
                <a:moveTo>
                  <a:pt x="126620" y="229042"/>
                </a:moveTo>
                <a:cubicBezTo>
                  <a:pt x="129040" y="233619"/>
                  <a:pt x="135195" y="234145"/>
                  <a:pt x="138877" y="230462"/>
                </a:cubicBezTo>
                <a:lnTo>
                  <a:pt x="230462" y="138877"/>
                </a:lnTo>
                <a:cubicBezTo>
                  <a:pt x="234145" y="135195"/>
                  <a:pt x="233619" y="129040"/>
                  <a:pt x="229042" y="126620"/>
                </a:cubicBezTo>
                <a:cubicBezTo>
                  <a:pt x="218468" y="120991"/>
                  <a:pt x="206422" y="117835"/>
                  <a:pt x="193586" y="117835"/>
                </a:cubicBezTo>
                <a:cubicBezTo>
                  <a:pt x="151765" y="117835"/>
                  <a:pt x="117835" y="151765"/>
                  <a:pt x="117835" y="193586"/>
                </a:cubicBezTo>
                <a:cubicBezTo>
                  <a:pt x="117835" y="206369"/>
                  <a:pt x="120991" y="218468"/>
                  <a:pt x="126620" y="229042"/>
                </a:cubicBezTo>
                <a:close/>
                <a:moveTo>
                  <a:pt x="156710" y="248295"/>
                </a:moveTo>
                <a:cubicBezTo>
                  <a:pt x="153028" y="251978"/>
                  <a:pt x="153554" y="258132"/>
                  <a:pt x="158130" y="260552"/>
                </a:cubicBezTo>
                <a:cubicBezTo>
                  <a:pt x="168704" y="266181"/>
                  <a:pt x="180751" y="269337"/>
                  <a:pt x="193586" y="269337"/>
                </a:cubicBezTo>
                <a:cubicBezTo>
                  <a:pt x="235407" y="269337"/>
                  <a:pt x="269337" y="235407"/>
                  <a:pt x="269337" y="193586"/>
                </a:cubicBezTo>
                <a:cubicBezTo>
                  <a:pt x="269337" y="180803"/>
                  <a:pt x="266181" y="168704"/>
                  <a:pt x="260552" y="158130"/>
                </a:cubicBezTo>
                <a:cubicBezTo>
                  <a:pt x="258132" y="153554"/>
                  <a:pt x="251978" y="153028"/>
                  <a:pt x="248295" y="156710"/>
                </a:cubicBezTo>
                <a:lnTo>
                  <a:pt x="156710" y="24829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Text 24"/>
          <p:cNvSpPr/>
          <p:nvPr/>
        </p:nvSpPr>
        <p:spPr>
          <a:xfrm>
            <a:off x="4939954" y="1472377"/>
            <a:ext cx="969614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普通药盒类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495547" y="1903317"/>
            <a:ext cx="3241025" cy="646409"/>
          </a:xfrm>
          <a:custGeom>
            <a:avLst/>
            <a:gdLst/>
            <a:ahLst/>
            <a:cxnLst/>
            <a:rect l="l" t="t" r="r" b="b"/>
            <a:pathLst>
              <a:path w="3241025" h="646409">
                <a:moveTo>
                  <a:pt x="35915" y="0"/>
                </a:moveTo>
                <a:lnTo>
                  <a:pt x="3205111" y="0"/>
                </a:lnTo>
                <a:cubicBezTo>
                  <a:pt x="3224946" y="0"/>
                  <a:pt x="3241025" y="16079"/>
                  <a:pt x="3241025" y="35915"/>
                </a:cubicBezTo>
                <a:lnTo>
                  <a:pt x="3241025" y="610495"/>
                </a:lnTo>
                <a:cubicBezTo>
                  <a:pt x="3241025" y="630330"/>
                  <a:pt x="3224946" y="646409"/>
                  <a:pt x="3205111" y="646409"/>
                </a:cubicBezTo>
                <a:lnTo>
                  <a:pt x="35915" y="646409"/>
                </a:lnTo>
                <a:cubicBezTo>
                  <a:pt x="16079" y="646409"/>
                  <a:pt x="0" y="630330"/>
                  <a:pt x="0" y="610495"/>
                </a:cubicBezTo>
                <a:lnTo>
                  <a:pt x="0" y="35915"/>
                </a:lnTo>
                <a:cubicBezTo>
                  <a:pt x="0" y="16093"/>
                  <a:pt x="16093" y="0"/>
                  <a:pt x="35915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4603282" y="2011052"/>
            <a:ext cx="3088401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代表产品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603282" y="2226521"/>
            <a:ext cx="3097378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7天药盒、分装药盒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495547" y="2693373"/>
            <a:ext cx="3312848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核心缺陷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522481" y="3016577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Text 30"/>
          <p:cNvSpPr/>
          <p:nvPr/>
        </p:nvSpPr>
        <p:spPr>
          <a:xfrm>
            <a:off x="4702039" y="2980666"/>
            <a:ext cx="1508289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无法处理复杂用药规则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522481" y="3303870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4" name="Text 32"/>
          <p:cNvSpPr/>
          <p:nvPr/>
        </p:nvSpPr>
        <p:spPr>
          <a:xfrm>
            <a:off x="4702039" y="3267959"/>
            <a:ext cx="1544200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无安全机制,可随意打开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522481" y="3591163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6" name="Text 34"/>
          <p:cNvSpPr/>
          <p:nvPr/>
        </p:nvSpPr>
        <p:spPr>
          <a:xfrm>
            <a:off x="4702039" y="3555252"/>
            <a:ext cx="933703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依赖老人记忆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522481" y="3878457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8" name="Text 36"/>
          <p:cNvSpPr/>
          <p:nvPr/>
        </p:nvSpPr>
        <p:spPr>
          <a:xfrm>
            <a:off x="4702039" y="3842545"/>
            <a:ext cx="1220996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仅适用最简单场景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495547" y="4261701"/>
            <a:ext cx="3241025" cy="718233"/>
          </a:xfrm>
          <a:custGeom>
            <a:avLst/>
            <a:gdLst/>
            <a:ahLst/>
            <a:cxnLst/>
            <a:rect l="l" t="t" r="r" b="b"/>
            <a:pathLst>
              <a:path w="3241025" h="718233">
                <a:moveTo>
                  <a:pt x="71823" y="0"/>
                </a:moveTo>
                <a:lnTo>
                  <a:pt x="3169202" y="0"/>
                </a:lnTo>
                <a:cubicBezTo>
                  <a:pt x="3208869" y="0"/>
                  <a:pt x="3241025" y="32156"/>
                  <a:pt x="3241025" y="71823"/>
                </a:cubicBezTo>
                <a:lnTo>
                  <a:pt x="3241025" y="646409"/>
                </a:lnTo>
                <a:cubicBezTo>
                  <a:pt x="3241025" y="686076"/>
                  <a:pt x="3208869" y="718233"/>
                  <a:pt x="3169202" y="718233"/>
                </a:cubicBezTo>
                <a:lnTo>
                  <a:pt x="71823" y="718233"/>
                </a:lnTo>
                <a:cubicBezTo>
                  <a:pt x="32156" y="718233"/>
                  <a:pt x="0" y="686076"/>
                  <a:pt x="0" y="646409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C5A06D">
              <a:alpha val="25098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4603282" y="4405348"/>
            <a:ext cx="3025555" cy="430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31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简单分隔 ≠ 智能管理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无法满足复杂用药需求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147242" y="1256907"/>
            <a:ext cx="3689920" cy="3941302"/>
          </a:xfrm>
          <a:custGeom>
            <a:avLst/>
            <a:gdLst/>
            <a:ahLst/>
            <a:cxnLst/>
            <a:rect l="l" t="t" r="r" b="b"/>
            <a:pathLst>
              <a:path w="3689920" h="3941302">
                <a:moveTo>
                  <a:pt x="35912" y="0"/>
                </a:moveTo>
                <a:lnTo>
                  <a:pt x="3618115" y="0"/>
                </a:lnTo>
                <a:cubicBezTo>
                  <a:pt x="3657772" y="0"/>
                  <a:pt x="3689920" y="32149"/>
                  <a:pt x="3689920" y="71806"/>
                </a:cubicBezTo>
                <a:lnTo>
                  <a:pt x="3689920" y="3869496"/>
                </a:lnTo>
                <a:cubicBezTo>
                  <a:pt x="3689920" y="3909153"/>
                  <a:pt x="3657772" y="3941302"/>
                  <a:pt x="3618115" y="3941302"/>
                </a:cubicBezTo>
                <a:lnTo>
                  <a:pt x="35912" y="3941302"/>
                </a:lnTo>
                <a:cubicBezTo>
                  <a:pt x="16078" y="3941302"/>
                  <a:pt x="0" y="3925224"/>
                  <a:pt x="0" y="3905390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8147242" y="1256907"/>
            <a:ext cx="35912" cy="3941302"/>
          </a:xfrm>
          <a:custGeom>
            <a:avLst/>
            <a:gdLst/>
            <a:ahLst/>
            <a:cxnLst/>
            <a:rect l="l" t="t" r="r" b="b"/>
            <a:pathLst>
              <a:path w="35912" h="3941302">
                <a:moveTo>
                  <a:pt x="35912" y="0"/>
                </a:moveTo>
                <a:lnTo>
                  <a:pt x="35912" y="0"/>
                </a:lnTo>
                <a:lnTo>
                  <a:pt x="35912" y="3941302"/>
                </a:lnTo>
                <a:lnTo>
                  <a:pt x="35912" y="3941302"/>
                </a:lnTo>
                <a:cubicBezTo>
                  <a:pt x="16078" y="3941302"/>
                  <a:pt x="0" y="3925224"/>
                  <a:pt x="0" y="3905390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3" name="Shape 41"/>
          <p:cNvSpPr/>
          <p:nvPr/>
        </p:nvSpPr>
        <p:spPr>
          <a:xfrm>
            <a:off x="8433413" y="1481355"/>
            <a:ext cx="235670" cy="269337"/>
          </a:xfrm>
          <a:custGeom>
            <a:avLst/>
            <a:gdLst/>
            <a:ahLst/>
            <a:cxnLst/>
            <a:rect l="l" t="t" r="r" b="b"/>
            <a:pathLst>
              <a:path w="235670" h="269337">
                <a:moveTo>
                  <a:pt x="117835" y="0"/>
                </a:moveTo>
                <a:cubicBezTo>
                  <a:pt x="108524" y="0"/>
                  <a:pt x="101001" y="7523"/>
                  <a:pt x="101001" y="16834"/>
                </a:cubicBezTo>
                <a:lnTo>
                  <a:pt x="101001" y="18517"/>
                </a:lnTo>
                <a:cubicBezTo>
                  <a:pt x="62600" y="26302"/>
                  <a:pt x="33667" y="60285"/>
                  <a:pt x="33667" y="101001"/>
                </a:cubicBezTo>
                <a:lnTo>
                  <a:pt x="33667" y="112417"/>
                </a:lnTo>
                <a:cubicBezTo>
                  <a:pt x="33667" y="137720"/>
                  <a:pt x="25040" y="162286"/>
                  <a:pt x="9258" y="182066"/>
                </a:cubicBezTo>
                <a:lnTo>
                  <a:pt x="4103" y="188483"/>
                </a:lnTo>
                <a:cubicBezTo>
                  <a:pt x="1420" y="191798"/>
                  <a:pt x="0" y="195901"/>
                  <a:pt x="0" y="200162"/>
                </a:cubicBezTo>
                <a:cubicBezTo>
                  <a:pt x="0" y="210472"/>
                  <a:pt x="8364" y="218837"/>
                  <a:pt x="18675" y="218837"/>
                </a:cubicBezTo>
                <a:lnTo>
                  <a:pt x="216943" y="218837"/>
                </a:lnTo>
                <a:cubicBezTo>
                  <a:pt x="227253" y="218837"/>
                  <a:pt x="235617" y="210472"/>
                  <a:pt x="235617" y="200162"/>
                </a:cubicBezTo>
                <a:cubicBezTo>
                  <a:pt x="235617" y="195901"/>
                  <a:pt x="234197" y="191798"/>
                  <a:pt x="231514" y="188483"/>
                </a:cubicBezTo>
                <a:lnTo>
                  <a:pt x="226359" y="182066"/>
                </a:lnTo>
                <a:cubicBezTo>
                  <a:pt x="210630" y="162286"/>
                  <a:pt x="202003" y="137720"/>
                  <a:pt x="202003" y="112417"/>
                </a:cubicBezTo>
                <a:lnTo>
                  <a:pt x="202003" y="101001"/>
                </a:lnTo>
                <a:cubicBezTo>
                  <a:pt x="202003" y="60285"/>
                  <a:pt x="173070" y="26302"/>
                  <a:pt x="134669" y="18517"/>
                </a:cubicBezTo>
                <a:lnTo>
                  <a:pt x="134669" y="16834"/>
                </a:lnTo>
                <a:cubicBezTo>
                  <a:pt x="134669" y="7523"/>
                  <a:pt x="127146" y="0"/>
                  <a:pt x="117835" y="0"/>
                </a:cubicBezTo>
                <a:close/>
                <a:moveTo>
                  <a:pt x="85220" y="244087"/>
                </a:moveTo>
                <a:cubicBezTo>
                  <a:pt x="88955" y="258606"/>
                  <a:pt x="102159" y="269337"/>
                  <a:pt x="117835" y="269337"/>
                </a:cubicBezTo>
                <a:cubicBezTo>
                  <a:pt x="133511" y="269337"/>
                  <a:pt x="146715" y="258606"/>
                  <a:pt x="150450" y="244087"/>
                </a:cubicBezTo>
                <a:lnTo>
                  <a:pt x="85220" y="24408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4" name="Text 42"/>
          <p:cNvSpPr/>
          <p:nvPr/>
        </p:nvSpPr>
        <p:spPr>
          <a:xfrm>
            <a:off x="8825074" y="1472377"/>
            <a:ext cx="969614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智能药盒类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380667" y="1903317"/>
            <a:ext cx="3241025" cy="646409"/>
          </a:xfrm>
          <a:custGeom>
            <a:avLst/>
            <a:gdLst/>
            <a:ahLst/>
            <a:cxnLst/>
            <a:rect l="l" t="t" r="r" b="b"/>
            <a:pathLst>
              <a:path w="3241025" h="646409">
                <a:moveTo>
                  <a:pt x="35915" y="0"/>
                </a:moveTo>
                <a:lnTo>
                  <a:pt x="3205111" y="0"/>
                </a:lnTo>
                <a:cubicBezTo>
                  <a:pt x="3224946" y="0"/>
                  <a:pt x="3241025" y="16079"/>
                  <a:pt x="3241025" y="35915"/>
                </a:cubicBezTo>
                <a:lnTo>
                  <a:pt x="3241025" y="610495"/>
                </a:lnTo>
                <a:cubicBezTo>
                  <a:pt x="3241025" y="630330"/>
                  <a:pt x="3224946" y="646409"/>
                  <a:pt x="3205111" y="646409"/>
                </a:cubicBezTo>
                <a:lnTo>
                  <a:pt x="35915" y="646409"/>
                </a:lnTo>
                <a:cubicBezTo>
                  <a:pt x="16079" y="646409"/>
                  <a:pt x="0" y="630330"/>
                  <a:pt x="0" y="610495"/>
                </a:cubicBezTo>
                <a:lnTo>
                  <a:pt x="0" y="35915"/>
                </a:lnTo>
                <a:cubicBezTo>
                  <a:pt x="0" y="16093"/>
                  <a:pt x="16093" y="0"/>
                  <a:pt x="35915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8488402" y="2011052"/>
            <a:ext cx="3088401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代表产品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488402" y="2226521"/>
            <a:ext cx="3097378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简单定时智能药盒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380667" y="2693373"/>
            <a:ext cx="3312848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核心缺陷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407601" y="3016577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0" name="Text 48"/>
          <p:cNvSpPr/>
          <p:nvPr/>
        </p:nvSpPr>
        <p:spPr>
          <a:xfrm>
            <a:off x="8587159" y="2980666"/>
            <a:ext cx="1526244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简单定时,无AI规则引擎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407601" y="3303870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2" name="Text 50"/>
          <p:cNvSpPr/>
          <p:nvPr/>
        </p:nvSpPr>
        <p:spPr>
          <a:xfrm>
            <a:off x="8587159" y="3267959"/>
            <a:ext cx="1077349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无物理锁定机制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407601" y="3591163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4" name="Text 52"/>
          <p:cNvSpPr/>
          <p:nvPr/>
        </p:nvSpPr>
        <p:spPr>
          <a:xfrm>
            <a:off x="8587159" y="3555252"/>
            <a:ext cx="1508289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虽有提醒但无强制约束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407601" y="3878457"/>
            <a:ext cx="80801" cy="107735"/>
          </a:xfrm>
          <a:custGeom>
            <a:avLst/>
            <a:gdLst/>
            <a:ahLst/>
            <a:cxnLst/>
            <a:rect l="l" t="t" r="r" b="b"/>
            <a:pathLst>
              <a:path w="80801" h="107735">
                <a:moveTo>
                  <a:pt x="11594" y="15445"/>
                </a:moveTo>
                <a:cubicBezTo>
                  <a:pt x="8964" y="12815"/>
                  <a:pt x="4692" y="12815"/>
                  <a:pt x="2062" y="15445"/>
                </a:cubicBezTo>
                <a:cubicBezTo>
                  <a:pt x="-568" y="18075"/>
                  <a:pt x="-568" y="22347"/>
                  <a:pt x="2062" y="24977"/>
                </a:cubicBezTo>
                <a:lnTo>
                  <a:pt x="30974" y="53867"/>
                </a:lnTo>
                <a:lnTo>
                  <a:pt x="2083" y="82779"/>
                </a:lnTo>
                <a:cubicBezTo>
                  <a:pt x="-547" y="85409"/>
                  <a:pt x="-547" y="89681"/>
                  <a:pt x="2083" y="92311"/>
                </a:cubicBezTo>
                <a:cubicBezTo>
                  <a:pt x="4713" y="94941"/>
                  <a:pt x="8985" y="94941"/>
                  <a:pt x="11615" y="92311"/>
                </a:cubicBezTo>
                <a:lnTo>
                  <a:pt x="40506" y="63399"/>
                </a:lnTo>
                <a:lnTo>
                  <a:pt x="69417" y="92290"/>
                </a:lnTo>
                <a:cubicBezTo>
                  <a:pt x="72048" y="94920"/>
                  <a:pt x="76319" y="94920"/>
                  <a:pt x="78949" y="92290"/>
                </a:cubicBezTo>
                <a:cubicBezTo>
                  <a:pt x="81580" y="89660"/>
                  <a:pt x="81580" y="85388"/>
                  <a:pt x="78949" y="82758"/>
                </a:cubicBezTo>
                <a:lnTo>
                  <a:pt x="50038" y="53867"/>
                </a:lnTo>
                <a:lnTo>
                  <a:pt x="78928" y="24956"/>
                </a:lnTo>
                <a:cubicBezTo>
                  <a:pt x="81559" y="22326"/>
                  <a:pt x="81559" y="18054"/>
                  <a:pt x="78928" y="15424"/>
                </a:cubicBezTo>
                <a:cubicBezTo>
                  <a:pt x="76298" y="12794"/>
                  <a:pt x="72027" y="12794"/>
                  <a:pt x="69396" y="15424"/>
                </a:cubicBezTo>
                <a:lnTo>
                  <a:pt x="40506" y="44335"/>
                </a:lnTo>
                <a:lnTo>
                  <a:pt x="11594" y="1544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6" name="Text 54"/>
          <p:cNvSpPr/>
          <p:nvPr/>
        </p:nvSpPr>
        <p:spPr>
          <a:xfrm>
            <a:off x="8587159" y="3842545"/>
            <a:ext cx="1544200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扩展性差,缺乏生态能力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380667" y="4261701"/>
            <a:ext cx="3241025" cy="718233"/>
          </a:xfrm>
          <a:custGeom>
            <a:avLst/>
            <a:gdLst/>
            <a:ahLst/>
            <a:cxnLst/>
            <a:rect l="l" t="t" r="r" b="b"/>
            <a:pathLst>
              <a:path w="3241025" h="718233">
                <a:moveTo>
                  <a:pt x="71823" y="0"/>
                </a:moveTo>
                <a:lnTo>
                  <a:pt x="3169202" y="0"/>
                </a:lnTo>
                <a:cubicBezTo>
                  <a:pt x="3208869" y="0"/>
                  <a:pt x="3241025" y="32156"/>
                  <a:pt x="3241025" y="71823"/>
                </a:cubicBezTo>
                <a:lnTo>
                  <a:pt x="3241025" y="646409"/>
                </a:lnTo>
                <a:cubicBezTo>
                  <a:pt x="3241025" y="686076"/>
                  <a:pt x="3208869" y="718233"/>
                  <a:pt x="3169202" y="718233"/>
                </a:cubicBezTo>
                <a:lnTo>
                  <a:pt x="71823" y="718233"/>
                </a:lnTo>
                <a:cubicBezTo>
                  <a:pt x="32156" y="718233"/>
                  <a:pt x="0" y="686076"/>
                  <a:pt x="0" y="646409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C5A06D">
              <a:alpha val="25098"/>
            </a:srgbClr>
          </a:solidFill>
          <a:ln/>
        </p:spPr>
      </p:sp>
      <p:sp>
        <p:nvSpPr>
          <p:cNvPr id="58" name="Text 56"/>
          <p:cNvSpPr/>
          <p:nvPr/>
        </p:nvSpPr>
        <p:spPr>
          <a:xfrm>
            <a:off x="8488402" y="4405348"/>
            <a:ext cx="3025555" cy="430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31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提醒 ≠ 合规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无强制约束无法阻止错误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377072" y="5374962"/>
            <a:ext cx="11455811" cy="1544200"/>
          </a:xfrm>
          <a:custGeom>
            <a:avLst/>
            <a:gdLst/>
            <a:ahLst/>
            <a:cxnLst/>
            <a:rect l="l" t="t" r="r" b="b"/>
            <a:pathLst>
              <a:path w="11455811" h="1544200">
                <a:moveTo>
                  <a:pt x="35912" y="0"/>
                </a:moveTo>
                <a:lnTo>
                  <a:pt x="11383991" y="0"/>
                </a:lnTo>
                <a:cubicBezTo>
                  <a:pt x="11423656" y="0"/>
                  <a:pt x="11455811" y="32155"/>
                  <a:pt x="11455811" y="71821"/>
                </a:cubicBezTo>
                <a:lnTo>
                  <a:pt x="11455811" y="1472380"/>
                </a:lnTo>
                <a:cubicBezTo>
                  <a:pt x="11455811" y="1512045"/>
                  <a:pt x="11423656" y="1544200"/>
                  <a:pt x="11383991" y="1544200"/>
                </a:cubicBezTo>
                <a:lnTo>
                  <a:pt x="35912" y="1544200"/>
                </a:lnTo>
                <a:cubicBezTo>
                  <a:pt x="16078" y="1544200"/>
                  <a:pt x="0" y="1528122"/>
                  <a:pt x="0" y="1508289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0" name="Shape 58"/>
          <p:cNvSpPr/>
          <p:nvPr/>
        </p:nvSpPr>
        <p:spPr>
          <a:xfrm>
            <a:off x="377072" y="5374962"/>
            <a:ext cx="35912" cy="1544200"/>
          </a:xfrm>
          <a:custGeom>
            <a:avLst/>
            <a:gdLst/>
            <a:ahLst/>
            <a:cxnLst/>
            <a:rect l="l" t="t" r="r" b="b"/>
            <a:pathLst>
              <a:path w="35912" h="1544200">
                <a:moveTo>
                  <a:pt x="35912" y="0"/>
                </a:moveTo>
                <a:lnTo>
                  <a:pt x="35912" y="0"/>
                </a:lnTo>
                <a:lnTo>
                  <a:pt x="35912" y="1544200"/>
                </a:lnTo>
                <a:lnTo>
                  <a:pt x="35912" y="1544200"/>
                </a:lnTo>
                <a:cubicBezTo>
                  <a:pt x="16078" y="1544200"/>
                  <a:pt x="0" y="1528122"/>
                  <a:pt x="0" y="1508289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1" name="Shape 59"/>
          <p:cNvSpPr/>
          <p:nvPr/>
        </p:nvSpPr>
        <p:spPr>
          <a:xfrm>
            <a:off x="691299" y="5590432"/>
            <a:ext cx="242404" cy="323205"/>
          </a:xfrm>
          <a:custGeom>
            <a:avLst/>
            <a:gdLst/>
            <a:ahLst/>
            <a:cxnLst/>
            <a:rect l="l" t="t" r="r" b="b"/>
            <a:pathLst>
              <a:path w="242404" h="323205">
                <a:moveTo>
                  <a:pt x="184896" y="242404"/>
                </a:moveTo>
                <a:cubicBezTo>
                  <a:pt x="189504" y="228326"/>
                  <a:pt x="198720" y="215575"/>
                  <a:pt x="209136" y="204591"/>
                </a:cubicBezTo>
                <a:cubicBezTo>
                  <a:pt x="229778" y="182876"/>
                  <a:pt x="242404" y="153522"/>
                  <a:pt x="242404" y="121202"/>
                </a:cubicBezTo>
                <a:cubicBezTo>
                  <a:pt x="242404" y="54288"/>
                  <a:pt x="188115" y="0"/>
                  <a:pt x="121202" y="0"/>
                </a:cubicBezTo>
                <a:cubicBezTo>
                  <a:pt x="54288" y="0"/>
                  <a:pt x="0" y="54288"/>
                  <a:pt x="0" y="121202"/>
                </a:cubicBezTo>
                <a:cubicBezTo>
                  <a:pt x="0" y="153522"/>
                  <a:pt x="12625" y="182876"/>
                  <a:pt x="33267" y="204591"/>
                </a:cubicBezTo>
                <a:cubicBezTo>
                  <a:pt x="43683" y="215575"/>
                  <a:pt x="52963" y="228326"/>
                  <a:pt x="57508" y="242404"/>
                </a:cubicBezTo>
                <a:lnTo>
                  <a:pt x="184833" y="242404"/>
                </a:lnTo>
                <a:close/>
                <a:moveTo>
                  <a:pt x="181803" y="272704"/>
                </a:moveTo>
                <a:lnTo>
                  <a:pt x="60601" y="272704"/>
                </a:lnTo>
                <a:lnTo>
                  <a:pt x="60601" y="282804"/>
                </a:lnTo>
                <a:cubicBezTo>
                  <a:pt x="60601" y="310706"/>
                  <a:pt x="83200" y="333305"/>
                  <a:pt x="111102" y="333305"/>
                </a:cubicBezTo>
                <a:lnTo>
                  <a:pt x="131302" y="333305"/>
                </a:lnTo>
                <a:cubicBezTo>
                  <a:pt x="159204" y="333305"/>
                  <a:pt x="181803" y="310706"/>
                  <a:pt x="181803" y="282804"/>
                </a:cubicBezTo>
                <a:lnTo>
                  <a:pt x="181803" y="272704"/>
                </a:lnTo>
                <a:close/>
                <a:moveTo>
                  <a:pt x="116152" y="70701"/>
                </a:moveTo>
                <a:cubicBezTo>
                  <a:pt x="91028" y="70701"/>
                  <a:pt x="70701" y="91028"/>
                  <a:pt x="70701" y="116152"/>
                </a:cubicBezTo>
                <a:cubicBezTo>
                  <a:pt x="70701" y="124547"/>
                  <a:pt x="63947" y="131302"/>
                  <a:pt x="55551" y="131302"/>
                </a:cubicBezTo>
                <a:cubicBezTo>
                  <a:pt x="47155" y="131302"/>
                  <a:pt x="40401" y="124547"/>
                  <a:pt x="40401" y="116152"/>
                </a:cubicBezTo>
                <a:cubicBezTo>
                  <a:pt x="40401" y="74299"/>
                  <a:pt x="74299" y="40401"/>
                  <a:pt x="116152" y="40401"/>
                </a:cubicBezTo>
                <a:cubicBezTo>
                  <a:pt x="124547" y="40401"/>
                  <a:pt x="131302" y="47155"/>
                  <a:pt x="131302" y="55551"/>
                </a:cubicBezTo>
                <a:cubicBezTo>
                  <a:pt x="131302" y="63947"/>
                  <a:pt x="124547" y="70701"/>
                  <a:pt x="116152" y="7070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2" name="Text 60"/>
          <p:cNvSpPr/>
          <p:nvPr/>
        </p:nvSpPr>
        <p:spPr>
          <a:xfrm>
            <a:off x="1158150" y="5590432"/>
            <a:ext cx="10566999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我们的核心洞察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158150" y="6057283"/>
            <a:ext cx="143647" cy="143647"/>
          </a:xfrm>
          <a:custGeom>
            <a:avLst/>
            <a:gdLst/>
            <a:ahLst/>
            <a:cxnLst/>
            <a:rect l="l" t="t" r="r" b="b"/>
            <a:pathLst>
              <a:path w="143647" h="143647">
                <a:moveTo>
                  <a:pt x="71823" y="143647"/>
                </a:moveTo>
                <a:cubicBezTo>
                  <a:pt x="111464" y="143647"/>
                  <a:pt x="143647" y="111464"/>
                  <a:pt x="143647" y="71823"/>
                </a:cubicBezTo>
                <a:cubicBezTo>
                  <a:pt x="143647" y="32183"/>
                  <a:pt x="111464" y="0"/>
                  <a:pt x="71823" y="0"/>
                </a:cubicBezTo>
                <a:cubicBezTo>
                  <a:pt x="32183" y="0"/>
                  <a:pt x="0" y="32183"/>
                  <a:pt x="0" y="71823"/>
                </a:cubicBezTo>
                <a:cubicBezTo>
                  <a:pt x="0" y="111464"/>
                  <a:pt x="32183" y="143647"/>
                  <a:pt x="71823" y="143647"/>
                </a:cubicBezTo>
                <a:close/>
                <a:moveTo>
                  <a:pt x="95503" y="59675"/>
                </a:moveTo>
                <a:lnTo>
                  <a:pt x="73058" y="95587"/>
                </a:lnTo>
                <a:cubicBezTo>
                  <a:pt x="71879" y="97466"/>
                  <a:pt x="69859" y="98645"/>
                  <a:pt x="67643" y="98757"/>
                </a:cubicBezTo>
                <a:cubicBezTo>
                  <a:pt x="65427" y="98869"/>
                  <a:pt x="63294" y="97859"/>
                  <a:pt x="61976" y="96064"/>
                </a:cubicBezTo>
                <a:lnTo>
                  <a:pt x="48509" y="78108"/>
                </a:lnTo>
                <a:cubicBezTo>
                  <a:pt x="46264" y="75134"/>
                  <a:pt x="46882" y="70925"/>
                  <a:pt x="49855" y="68681"/>
                </a:cubicBezTo>
                <a:cubicBezTo>
                  <a:pt x="52829" y="66437"/>
                  <a:pt x="57038" y="67054"/>
                  <a:pt x="59282" y="70028"/>
                </a:cubicBezTo>
                <a:lnTo>
                  <a:pt x="66857" y="80128"/>
                </a:lnTo>
                <a:lnTo>
                  <a:pt x="84084" y="52549"/>
                </a:lnTo>
                <a:cubicBezTo>
                  <a:pt x="86048" y="49407"/>
                  <a:pt x="90200" y="48425"/>
                  <a:pt x="93370" y="50417"/>
                </a:cubicBezTo>
                <a:cubicBezTo>
                  <a:pt x="96541" y="52409"/>
                  <a:pt x="97494" y="56533"/>
                  <a:pt x="95503" y="5970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4" name="Text 62"/>
          <p:cNvSpPr/>
          <p:nvPr/>
        </p:nvSpPr>
        <p:spPr>
          <a:xfrm>
            <a:off x="1373620" y="6034838"/>
            <a:ext cx="1686725" cy="1885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必须由设备承担执行责任: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1373620" y="6272753"/>
            <a:ext cx="3196135" cy="430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不能依赖老人的记忆和判断,系统必须主动执行正确的用药流程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4721538" y="6057283"/>
            <a:ext cx="143647" cy="143647"/>
          </a:xfrm>
          <a:custGeom>
            <a:avLst/>
            <a:gdLst/>
            <a:ahLst/>
            <a:cxnLst/>
            <a:rect l="l" t="t" r="r" b="b"/>
            <a:pathLst>
              <a:path w="143647" h="143647">
                <a:moveTo>
                  <a:pt x="71823" y="143647"/>
                </a:moveTo>
                <a:cubicBezTo>
                  <a:pt x="111464" y="143647"/>
                  <a:pt x="143647" y="111464"/>
                  <a:pt x="143647" y="71823"/>
                </a:cubicBezTo>
                <a:cubicBezTo>
                  <a:pt x="143647" y="32183"/>
                  <a:pt x="111464" y="0"/>
                  <a:pt x="71823" y="0"/>
                </a:cubicBezTo>
                <a:cubicBezTo>
                  <a:pt x="32183" y="0"/>
                  <a:pt x="0" y="32183"/>
                  <a:pt x="0" y="71823"/>
                </a:cubicBezTo>
                <a:cubicBezTo>
                  <a:pt x="0" y="111464"/>
                  <a:pt x="32183" y="143647"/>
                  <a:pt x="71823" y="143647"/>
                </a:cubicBezTo>
                <a:close/>
                <a:moveTo>
                  <a:pt x="95503" y="59675"/>
                </a:moveTo>
                <a:lnTo>
                  <a:pt x="73058" y="95587"/>
                </a:lnTo>
                <a:cubicBezTo>
                  <a:pt x="71879" y="97466"/>
                  <a:pt x="69859" y="98645"/>
                  <a:pt x="67643" y="98757"/>
                </a:cubicBezTo>
                <a:cubicBezTo>
                  <a:pt x="65427" y="98869"/>
                  <a:pt x="63294" y="97859"/>
                  <a:pt x="61976" y="96064"/>
                </a:cubicBezTo>
                <a:lnTo>
                  <a:pt x="48509" y="78108"/>
                </a:lnTo>
                <a:cubicBezTo>
                  <a:pt x="46264" y="75134"/>
                  <a:pt x="46882" y="70925"/>
                  <a:pt x="49855" y="68681"/>
                </a:cubicBezTo>
                <a:cubicBezTo>
                  <a:pt x="52829" y="66437"/>
                  <a:pt x="57038" y="67054"/>
                  <a:pt x="59282" y="70028"/>
                </a:cubicBezTo>
                <a:lnTo>
                  <a:pt x="66857" y="80128"/>
                </a:lnTo>
                <a:lnTo>
                  <a:pt x="84084" y="52549"/>
                </a:lnTo>
                <a:cubicBezTo>
                  <a:pt x="86048" y="49407"/>
                  <a:pt x="90200" y="48425"/>
                  <a:pt x="93370" y="50417"/>
                </a:cubicBezTo>
                <a:cubicBezTo>
                  <a:pt x="96541" y="52409"/>
                  <a:pt x="97494" y="56533"/>
                  <a:pt x="95503" y="5970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7" name="Text 65"/>
          <p:cNvSpPr/>
          <p:nvPr/>
        </p:nvSpPr>
        <p:spPr>
          <a:xfrm>
            <a:off x="4939393" y="6034838"/>
            <a:ext cx="1830371" cy="1885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必须通过物理机制防止错误: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4939393" y="6272753"/>
            <a:ext cx="3196135" cy="430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软件提醒不够,必须用物理锁定机制确保老人"只能正确吃药"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8275948" y="6057283"/>
            <a:ext cx="143647" cy="143647"/>
          </a:xfrm>
          <a:custGeom>
            <a:avLst/>
            <a:gdLst/>
            <a:ahLst/>
            <a:cxnLst/>
            <a:rect l="l" t="t" r="r" b="b"/>
            <a:pathLst>
              <a:path w="143647" h="143647">
                <a:moveTo>
                  <a:pt x="71823" y="143647"/>
                </a:moveTo>
                <a:cubicBezTo>
                  <a:pt x="111464" y="143647"/>
                  <a:pt x="143647" y="111464"/>
                  <a:pt x="143647" y="71823"/>
                </a:cubicBezTo>
                <a:cubicBezTo>
                  <a:pt x="143647" y="32183"/>
                  <a:pt x="111464" y="0"/>
                  <a:pt x="71823" y="0"/>
                </a:cubicBezTo>
                <a:cubicBezTo>
                  <a:pt x="32183" y="0"/>
                  <a:pt x="0" y="32183"/>
                  <a:pt x="0" y="71823"/>
                </a:cubicBezTo>
                <a:cubicBezTo>
                  <a:pt x="0" y="111464"/>
                  <a:pt x="32183" y="143647"/>
                  <a:pt x="71823" y="143647"/>
                </a:cubicBezTo>
                <a:close/>
                <a:moveTo>
                  <a:pt x="95503" y="59675"/>
                </a:moveTo>
                <a:lnTo>
                  <a:pt x="73058" y="95587"/>
                </a:lnTo>
                <a:cubicBezTo>
                  <a:pt x="71879" y="97466"/>
                  <a:pt x="69859" y="98645"/>
                  <a:pt x="67643" y="98757"/>
                </a:cubicBezTo>
                <a:cubicBezTo>
                  <a:pt x="65427" y="98869"/>
                  <a:pt x="63294" y="97859"/>
                  <a:pt x="61976" y="96064"/>
                </a:cubicBezTo>
                <a:lnTo>
                  <a:pt x="48509" y="78108"/>
                </a:lnTo>
                <a:cubicBezTo>
                  <a:pt x="46264" y="75134"/>
                  <a:pt x="46882" y="70925"/>
                  <a:pt x="49855" y="68681"/>
                </a:cubicBezTo>
                <a:cubicBezTo>
                  <a:pt x="52829" y="66437"/>
                  <a:pt x="57038" y="67054"/>
                  <a:pt x="59282" y="70028"/>
                </a:cubicBezTo>
                <a:lnTo>
                  <a:pt x="66857" y="80128"/>
                </a:lnTo>
                <a:lnTo>
                  <a:pt x="84084" y="52549"/>
                </a:lnTo>
                <a:cubicBezTo>
                  <a:pt x="86048" y="49407"/>
                  <a:pt x="90200" y="48425"/>
                  <a:pt x="93370" y="50417"/>
                </a:cubicBezTo>
                <a:cubicBezTo>
                  <a:pt x="96541" y="52409"/>
                  <a:pt x="97494" y="56533"/>
                  <a:pt x="95503" y="5970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0" name="Text 68"/>
          <p:cNvSpPr/>
          <p:nvPr/>
        </p:nvSpPr>
        <p:spPr>
          <a:xfrm>
            <a:off x="8491418" y="6034838"/>
            <a:ext cx="1866704" cy="1885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复杂规则系统化,老人端极简: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491418" y="6272753"/>
            <a:ext cx="3196135" cy="430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所有复杂用药逻辑由AI处理,老人只需要看屏幕、听语音、端杯吃药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5bc5d58b76a10badd902c37316557e4ceb5b4d8f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160" r="16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8000"/>
                </a:srgbClr>
              </a:gs>
              <a:gs pos="50000">
                <a:srgbClr val="3A5F6E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1604963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" name="Text 2"/>
          <p:cNvSpPr/>
          <p:nvPr/>
        </p:nvSpPr>
        <p:spPr>
          <a:xfrm>
            <a:off x="1257300" y="1490663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spc="405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Chapter 03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985963"/>
            <a:ext cx="7200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产品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解决方案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3929063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271963"/>
            <a:ext cx="6972300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以AI大模型为核心,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通过物理锁定机制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重新定义老年用药安全标准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801993" y="2281238"/>
            <a:ext cx="25527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99%+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002018" y="2928938"/>
            <a:ext cx="2352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服药准确率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439400" y="3424238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12" name="Text 9"/>
          <p:cNvSpPr/>
          <p:nvPr/>
        </p:nvSpPr>
        <p:spPr>
          <a:xfrm>
            <a:off x="8801993" y="3662362"/>
            <a:ext cx="25527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Fail-Safe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9002018" y="4310063"/>
            <a:ext cx="2352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断电自动锁定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4275" y="449130"/>
            <a:ext cx="449130" cy="37427"/>
          </a:xfrm>
          <a:custGeom>
            <a:avLst/>
            <a:gdLst/>
            <a:ahLst/>
            <a:cxnLst/>
            <a:rect l="l" t="t" r="r" b="b"/>
            <a:pathLst>
              <a:path w="449130" h="37427">
                <a:moveTo>
                  <a:pt x="0" y="0"/>
                </a:moveTo>
                <a:lnTo>
                  <a:pt x="449130" y="0"/>
                </a:lnTo>
                <a:lnTo>
                  <a:pt x="449130" y="37427"/>
                </a:lnTo>
                <a:lnTo>
                  <a:pt x="0" y="37427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35687" y="374275"/>
            <a:ext cx="2011727" cy="187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1" spc="206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 Positioning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4275" y="673695"/>
            <a:ext cx="11668015" cy="4491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36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核心产品定位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2988" y="1309962"/>
            <a:ext cx="11424737" cy="1188322"/>
          </a:xfrm>
          <a:custGeom>
            <a:avLst/>
            <a:gdLst/>
            <a:ahLst/>
            <a:cxnLst/>
            <a:rect l="l" t="t" r="r" b="b"/>
            <a:pathLst>
              <a:path w="11424737" h="1188322">
                <a:moveTo>
                  <a:pt x="37427" y="0"/>
                </a:moveTo>
                <a:lnTo>
                  <a:pt x="11349884" y="0"/>
                </a:lnTo>
                <a:cubicBezTo>
                  <a:pt x="11391224" y="0"/>
                  <a:pt x="11424737" y="33513"/>
                  <a:pt x="11424737" y="74852"/>
                </a:cubicBezTo>
                <a:lnTo>
                  <a:pt x="11424737" y="1113470"/>
                </a:lnTo>
                <a:cubicBezTo>
                  <a:pt x="11424737" y="1154810"/>
                  <a:pt x="11391224" y="1188322"/>
                  <a:pt x="11349884" y="1188322"/>
                </a:cubicBezTo>
                <a:lnTo>
                  <a:pt x="37427" y="1188322"/>
                </a:lnTo>
                <a:cubicBezTo>
                  <a:pt x="16771" y="1188322"/>
                  <a:pt x="0" y="1171552"/>
                  <a:pt x="0" y="1150895"/>
                </a:cubicBezTo>
                <a:lnTo>
                  <a:pt x="0" y="37427"/>
                </a:lnTo>
                <a:cubicBezTo>
                  <a:pt x="0" y="16771"/>
                  <a:pt x="16771" y="0"/>
                  <a:pt x="37427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92988" y="1309962"/>
            <a:ext cx="37427" cy="1188322"/>
          </a:xfrm>
          <a:custGeom>
            <a:avLst/>
            <a:gdLst/>
            <a:ahLst/>
            <a:cxnLst/>
            <a:rect l="l" t="t" r="r" b="b"/>
            <a:pathLst>
              <a:path w="37427" h="1188322">
                <a:moveTo>
                  <a:pt x="37427" y="0"/>
                </a:moveTo>
                <a:lnTo>
                  <a:pt x="37427" y="0"/>
                </a:lnTo>
                <a:lnTo>
                  <a:pt x="37427" y="1188322"/>
                </a:lnTo>
                <a:lnTo>
                  <a:pt x="37427" y="1188322"/>
                </a:lnTo>
                <a:cubicBezTo>
                  <a:pt x="16771" y="1188322"/>
                  <a:pt x="0" y="1171552"/>
                  <a:pt x="0" y="1150895"/>
                </a:cubicBezTo>
                <a:lnTo>
                  <a:pt x="0" y="37427"/>
                </a:lnTo>
                <a:cubicBezTo>
                  <a:pt x="0" y="16771"/>
                  <a:pt x="16771" y="0"/>
                  <a:pt x="37427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78373" y="1534526"/>
            <a:ext cx="336847" cy="336847"/>
          </a:xfrm>
          <a:custGeom>
            <a:avLst/>
            <a:gdLst/>
            <a:ahLst/>
            <a:cxnLst/>
            <a:rect l="l" t="t" r="r" b="b"/>
            <a:pathLst>
              <a:path w="336847" h="336847">
                <a:moveTo>
                  <a:pt x="294741" y="168424"/>
                </a:moveTo>
                <a:cubicBezTo>
                  <a:pt x="294741" y="98707"/>
                  <a:pt x="238140" y="42106"/>
                  <a:pt x="168424" y="42106"/>
                </a:cubicBezTo>
                <a:cubicBezTo>
                  <a:pt x="98707" y="42106"/>
                  <a:pt x="42106" y="98707"/>
                  <a:pt x="42106" y="168424"/>
                </a:cubicBezTo>
                <a:cubicBezTo>
                  <a:pt x="42106" y="238140"/>
                  <a:pt x="98707" y="294741"/>
                  <a:pt x="168424" y="294741"/>
                </a:cubicBezTo>
                <a:cubicBezTo>
                  <a:pt x="238140" y="294741"/>
                  <a:pt x="294741" y="238140"/>
                  <a:pt x="294741" y="168424"/>
                </a:cubicBezTo>
                <a:close/>
                <a:moveTo>
                  <a:pt x="0" y="168424"/>
                </a:moveTo>
                <a:cubicBezTo>
                  <a:pt x="0" y="75468"/>
                  <a:pt x="75468" y="0"/>
                  <a:pt x="168424" y="0"/>
                </a:cubicBezTo>
                <a:cubicBezTo>
                  <a:pt x="261379" y="0"/>
                  <a:pt x="336847" y="75468"/>
                  <a:pt x="336847" y="168424"/>
                </a:cubicBezTo>
                <a:cubicBezTo>
                  <a:pt x="336847" y="261379"/>
                  <a:pt x="261379" y="336847"/>
                  <a:pt x="168424" y="336847"/>
                </a:cubicBezTo>
                <a:cubicBezTo>
                  <a:pt x="75468" y="336847"/>
                  <a:pt x="0" y="261379"/>
                  <a:pt x="0" y="168424"/>
                </a:cubicBezTo>
                <a:close/>
                <a:moveTo>
                  <a:pt x="168424" y="221056"/>
                </a:moveTo>
                <a:cubicBezTo>
                  <a:pt x="197472" y="221056"/>
                  <a:pt x="221056" y="197472"/>
                  <a:pt x="221056" y="168424"/>
                </a:cubicBezTo>
                <a:cubicBezTo>
                  <a:pt x="221056" y="139375"/>
                  <a:pt x="197472" y="115791"/>
                  <a:pt x="168424" y="115791"/>
                </a:cubicBezTo>
                <a:cubicBezTo>
                  <a:pt x="139375" y="115791"/>
                  <a:pt x="115791" y="139375"/>
                  <a:pt x="115791" y="168424"/>
                </a:cubicBezTo>
                <a:cubicBezTo>
                  <a:pt x="115791" y="197472"/>
                  <a:pt x="139375" y="221056"/>
                  <a:pt x="168424" y="221056"/>
                </a:cubicBezTo>
                <a:close/>
                <a:moveTo>
                  <a:pt x="168424" y="73685"/>
                </a:moveTo>
                <a:cubicBezTo>
                  <a:pt x="220711" y="73685"/>
                  <a:pt x="263162" y="116136"/>
                  <a:pt x="263162" y="168424"/>
                </a:cubicBezTo>
                <a:cubicBezTo>
                  <a:pt x="263162" y="220711"/>
                  <a:pt x="220711" y="263162"/>
                  <a:pt x="168424" y="263162"/>
                </a:cubicBezTo>
                <a:cubicBezTo>
                  <a:pt x="116136" y="263162"/>
                  <a:pt x="73685" y="220711"/>
                  <a:pt x="73685" y="168424"/>
                </a:cubicBezTo>
                <a:cubicBezTo>
                  <a:pt x="73685" y="116136"/>
                  <a:pt x="116136" y="73685"/>
                  <a:pt x="168424" y="73685"/>
                </a:cubicBezTo>
                <a:close/>
                <a:moveTo>
                  <a:pt x="147371" y="168424"/>
                </a:moveTo>
                <a:cubicBezTo>
                  <a:pt x="147371" y="156804"/>
                  <a:pt x="156804" y="147371"/>
                  <a:pt x="168424" y="147371"/>
                </a:cubicBezTo>
                <a:cubicBezTo>
                  <a:pt x="180043" y="147371"/>
                  <a:pt x="189477" y="156804"/>
                  <a:pt x="189477" y="168424"/>
                </a:cubicBezTo>
                <a:cubicBezTo>
                  <a:pt x="189477" y="180043"/>
                  <a:pt x="180043" y="189477"/>
                  <a:pt x="168424" y="189477"/>
                </a:cubicBezTo>
                <a:cubicBezTo>
                  <a:pt x="156804" y="189477"/>
                  <a:pt x="147371" y="180043"/>
                  <a:pt x="147371" y="16842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207036" y="1534526"/>
            <a:ext cx="10479693" cy="2619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4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一句话定义产品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07036" y="1908801"/>
            <a:ext cx="10498407" cy="3649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768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一个以</a:t>
            </a:r>
            <a:pPr>
              <a:lnSpc>
                <a:spcPct val="140000"/>
              </a:lnSpc>
            </a:pPr>
            <a:r>
              <a:rPr lang="en-US" sz="1768" dirty="0">
                <a:solidFill>
                  <a:srgbClr val="C5A06D"/>
                </a:solidFill>
                <a:highlight>
                  <a:srgbClr val="C5A06D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"安全、正确用药" </a:t>
            </a:r>
            <a:pPr>
              <a:lnSpc>
                <a:spcPct val="140000"/>
              </a:lnSpc>
            </a:pPr>
            <a:r>
              <a:rPr lang="en-US" sz="1768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为核心,逐步扩展为老年健康监控与交互中枢的智能终端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92988" y="2685421"/>
            <a:ext cx="5595408" cy="3331045"/>
          </a:xfrm>
          <a:custGeom>
            <a:avLst/>
            <a:gdLst/>
            <a:ahLst/>
            <a:cxnLst/>
            <a:rect l="l" t="t" r="r" b="b"/>
            <a:pathLst>
              <a:path w="5595408" h="3331045">
                <a:moveTo>
                  <a:pt x="37427" y="0"/>
                </a:moveTo>
                <a:lnTo>
                  <a:pt x="5520559" y="0"/>
                </a:lnTo>
                <a:cubicBezTo>
                  <a:pt x="5561897" y="0"/>
                  <a:pt x="5595408" y="33511"/>
                  <a:pt x="5595408" y="74849"/>
                </a:cubicBezTo>
                <a:lnTo>
                  <a:pt x="5595408" y="3256197"/>
                </a:lnTo>
                <a:cubicBezTo>
                  <a:pt x="5595408" y="3297534"/>
                  <a:pt x="5561897" y="3331045"/>
                  <a:pt x="5520559" y="3331045"/>
                </a:cubicBezTo>
                <a:lnTo>
                  <a:pt x="37427" y="3331045"/>
                </a:lnTo>
                <a:cubicBezTo>
                  <a:pt x="16757" y="3331045"/>
                  <a:pt x="0" y="3314288"/>
                  <a:pt x="0" y="3293618"/>
                </a:cubicBezTo>
                <a:lnTo>
                  <a:pt x="0" y="37427"/>
                </a:lnTo>
                <a:cubicBezTo>
                  <a:pt x="0" y="16771"/>
                  <a:pt x="16771" y="0"/>
                  <a:pt x="37427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392988" y="2685421"/>
            <a:ext cx="37427" cy="3331045"/>
          </a:xfrm>
          <a:custGeom>
            <a:avLst/>
            <a:gdLst/>
            <a:ahLst/>
            <a:cxnLst/>
            <a:rect l="l" t="t" r="r" b="b"/>
            <a:pathLst>
              <a:path w="37427" h="3331045">
                <a:moveTo>
                  <a:pt x="37427" y="0"/>
                </a:moveTo>
                <a:lnTo>
                  <a:pt x="37427" y="0"/>
                </a:lnTo>
                <a:lnTo>
                  <a:pt x="37427" y="3331045"/>
                </a:lnTo>
                <a:lnTo>
                  <a:pt x="37427" y="3331045"/>
                </a:lnTo>
                <a:cubicBezTo>
                  <a:pt x="16757" y="3331045"/>
                  <a:pt x="0" y="3314288"/>
                  <a:pt x="0" y="3293618"/>
                </a:cubicBezTo>
                <a:lnTo>
                  <a:pt x="0" y="37427"/>
                </a:lnTo>
                <a:cubicBezTo>
                  <a:pt x="0" y="16771"/>
                  <a:pt x="16771" y="0"/>
                  <a:pt x="37427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2" name="Shape 10"/>
          <p:cNvSpPr/>
          <p:nvPr/>
        </p:nvSpPr>
        <p:spPr>
          <a:xfrm>
            <a:off x="664338" y="2947414"/>
            <a:ext cx="224565" cy="224565"/>
          </a:xfrm>
          <a:custGeom>
            <a:avLst/>
            <a:gdLst/>
            <a:ahLst/>
            <a:cxnLst/>
            <a:rect l="l" t="t" r="r" b="b"/>
            <a:pathLst>
              <a:path w="224565" h="224565">
                <a:moveTo>
                  <a:pt x="112282" y="224565"/>
                </a:moveTo>
                <a:cubicBezTo>
                  <a:pt x="174253" y="224565"/>
                  <a:pt x="224565" y="174253"/>
                  <a:pt x="224565" y="112282"/>
                </a:cubicBezTo>
                <a:cubicBezTo>
                  <a:pt x="224565" y="50312"/>
                  <a:pt x="174253" y="0"/>
                  <a:pt x="112282" y="0"/>
                </a:cubicBezTo>
                <a:cubicBezTo>
                  <a:pt x="50312" y="0"/>
                  <a:pt x="0" y="50312"/>
                  <a:pt x="0" y="112282"/>
                </a:cubicBezTo>
                <a:cubicBezTo>
                  <a:pt x="0" y="174253"/>
                  <a:pt x="50312" y="224565"/>
                  <a:pt x="112282" y="224565"/>
                </a:cubicBezTo>
                <a:close/>
                <a:moveTo>
                  <a:pt x="149301" y="93291"/>
                </a:moveTo>
                <a:lnTo>
                  <a:pt x="114212" y="149432"/>
                </a:lnTo>
                <a:cubicBezTo>
                  <a:pt x="112370" y="152371"/>
                  <a:pt x="109212" y="154213"/>
                  <a:pt x="105747" y="154388"/>
                </a:cubicBezTo>
                <a:cubicBezTo>
                  <a:pt x="102282" y="154564"/>
                  <a:pt x="98949" y="152985"/>
                  <a:pt x="96887" y="150178"/>
                </a:cubicBezTo>
                <a:lnTo>
                  <a:pt x="75834" y="122107"/>
                </a:lnTo>
                <a:cubicBezTo>
                  <a:pt x="72326" y="117458"/>
                  <a:pt x="73291" y="110879"/>
                  <a:pt x="77940" y="107370"/>
                </a:cubicBezTo>
                <a:cubicBezTo>
                  <a:pt x="82589" y="103861"/>
                  <a:pt x="89168" y="104826"/>
                  <a:pt x="92677" y="109475"/>
                </a:cubicBezTo>
                <a:lnTo>
                  <a:pt x="104519" y="125265"/>
                </a:lnTo>
                <a:lnTo>
                  <a:pt x="131449" y="82150"/>
                </a:lnTo>
                <a:cubicBezTo>
                  <a:pt x="134520" y="77238"/>
                  <a:pt x="141011" y="75703"/>
                  <a:pt x="145967" y="78817"/>
                </a:cubicBezTo>
                <a:cubicBezTo>
                  <a:pt x="150923" y="81931"/>
                  <a:pt x="152415" y="88379"/>
                  <a:pt x="149301" y="93335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Text 11"/>
          <p:cNvSpPr/>
          <p:nvPr/>
        </p:nvSpPr>
        <p:spPr>
          <a:xfrm>
            <a:off x="916973" y="2909986"/>
            <a:ext cx="4959140" cy="2994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68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明确要做 (v0.1)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83051" y="3433971"/>
            <a:ext cx="93569" cy="149710"/>
          </a:xfrm>
          <a:custGeom>
            <a:avLst/>
            <a:gdLst/>
            <a:ahLst/>
            <a:cxnLst/>
            <a:rect l="l" t="t" r="r" b="b"/>
            <a:pathLst>
              <a:path w="93569" h="149710">
                <a:moveTo>
                  <a:pt x="90966" y="68247"/>
                </a:moveTo>
                <a:cubicBezTo>
                  <a:pt x="94621" y="71902"/>
                  <a:pt x="94621" y="77837"/>
                  <a:pt x="90966" y="81492"/>
                </a:cubicBezTo>
                <a:lnTo>
                  <a:pt x="34825" y="137634"/>
                </a:lnTo>
                <a:cubicBezTo>
                  <a:pt x="31170" y="141289"/>
                  <a:pt x="25234" y="141289"/>
                  <a:pt x="21579" y="137634"/>
                </a:cubicBezTo>
                <a:cubicBezTo>
                  <a:pt x="17924" y="133979"/>
                  <a:pt x="17924" y="128043"/>
                  <a:pt x="21579" y="124388"/>
                </a:cubicBezTo>
                <a:lnTo>
                  <a:pt x="71112" y="74855"/>
                </a:lnTo>
                <a:lnTo>
                  <a:pt x="21609" y="25322"/>
                </a:lnTo>
                <a:cubicBezTo>
                  <a:pt x="17953" y="21667"/>
                  <a:pt x="17953" y="15731"/>
                  <a:pt x="21609" y="12076"/>
                </a:cubicBezTo>
                <a:cubicBezTo>
                  <a:pt x="25264" y="8421"/>
                  <a:pt x="31199" y="8421"/>
                  <a:pt x="34854" y="12076"/>
                </a:cubicBezTo>
                <a:lnTo>
                  <a:pt x="90996" y="6821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5" name="Text 13"/>
          <p:cNvSpPr/>
          <p:nvPr/>
        </p:nvSpPr>
        <p:spPr>
          <a:xfrm>
            <a:off x="935687" y="3410579"/>
            <a:ext cx="1458502" cy="1964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自动按规则执行用药: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35687" y="3658536"/>
            <a:ext cx="2919343" cy="224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系统根据预设规则自动判断并执行用药流程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83051" y="4070238"/>
            <a:ext cx="93569" cy="149710"/>
          </a:xfrm>
          <a:custGeom>
            <a:avLst/>
            <a:gdLst/>
            <a:ahLst/>
            <a:cxnLst/>
            <a:rect l="l" t="t" r="r" b="b"/>
            <a:pathLst>
              <a:path w="93569" h="149710">
                <a:moveTo>
                  <a:pt x="90966" y="68247"/>
                </a:moveTo>
                <a:cubicBezTo>
                  <a:pt x="94621" y="71902"/>
                  <a:pt x="94621" y="77837"/>
                  <a:pt x="90966" y="81492"/>
                </a:cubicBezTo>
                <a:lnTo>
                  <a:pt x="34825" y="137634"/>
                </a:lnTo>
                <a:cubicBezTo>
                  <a:pt x="31170" y="141289"/>
                  <a:pt x="25234" y="141289"/>
                  <a:pt x="21579" y="137634"/>
                </a:cubicBezTo>
                <a:cubicBezTo>
                  <a:pt x="17924" y="133979"/>
                  <a:pt x="17924" y="128043"/>
                  <a:pt x="21579" y="124388"/>
                </a:cubicBezTo>
                <a:lnTo>
                  <a:pt x="71112" y="74855"/>
                </a:lnTo>
                <a:lnTo>
                  <a:pt x="21609" y="25322"/>
                </a:lnTo>
                <a:cubicBezTo>
                  <a:pt x="17953" y="21667"/>
                  <a:pt x="17953" y="15731"/>
                  <a:pt x="21609" y="12076"/>
                </a:cubicBezTo>
                <a:cubicBezTo>
                  <a:pt x="25264" y="8421"/>
                  <a:pt x="31199" y="8421"/>
                  <a:pt x="34854" y="12076"/>
                </a:cubicBezTo>
                <a:lnTo>
                  <a:pt x="90996" y="6821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8" name="Text 16"/>
          <p:cNvSpPr/>
          <p:nvPr/>
        </p:nvSpPr>
        <p:spPr>
          <a:xfrm>
            <a:off x="935687" y="4046846"/>
            <a:ext cx="1009372" cy="1964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防止错误用药: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35687" y="4294803"/>
            <a:ext cx="3817602" cy="224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通过物理锁定机制确保老人只能在正确时间服用正确药物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83051" y="4706505"/>
            <a:ext cx="93569" cy="149710"/>
          </a:xfrm>
          <a:custGeom>
            <a:avLst/>
            <a:gdLst/>
            <a:ahLst/>
            <a:cxnLst/>
            <a:rect l="l" t="t" r="r" b="b"/>
            <a:pathLst>
              <a:path w="93569" h="149710">
                <a:moveTo>
                  <a:pt x="90966" y="68247"/>
                </a:moveTo>
                <a:cubicBezTo>
                  <a:pt x="94621" y="71902"/>
                  <a:pt x="94621" y="77837"/>
                  <a:pt x="90966" y="81492"/>
                </a:cubicBezTo>
                <a:lnTo>
                  <a:pt x="34825" y="137634"/>
                </a:lnTo>
                <a:cubicBezTo>
                  <a:pt x="31170" y="141289"/>
                  <a:pt x="25234" y="141289"/>
                  <a:pt x="21579" y="137634"/>
                </a:cubicBezTo>
                <a:cubicBezTo>
                  <a:pt x="17924" y="133979"/>
                  <a:pt x="17924" y="128043"/>
                  <a:pt x="21579" y="124388"/>
                </a:cubicBezTo>
                <a:lnTo>
                  <a:pt x="71112" y="74855"/>
                </a:lnTo>
                <a:lnTo>
                  <a:pt x="21609" y="25322"/>
                </a:lnTo>
                <a:cubicBezTo>
                  <a:pt x="17953" y="21667"/>
                  <a:pt x="17953" y="15731"/>
                  <a:pt x="21609" y="12076"/>
                </a:cubicBezTo>
                <a:cubicBezTo>
                  <a:pt x="25264" y="8421"/>
                  <a:pt x="31199" y="8421"/>
                  <a:pt x="34854" y="12076"/>
                </a:cubicBezTo>
                <a:lnTo>
                  <a:pt x="90996" y="6821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1" name="Text 19"/>
          <p:cNvSpPr/>
          <p:nvPr/>
        </p:nvSpPr>
        <p:spPr>
          <a:xfrm>
            <a:off x="935687" y="4683113"/>
            <a:ext cx="1308792" cy="1964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支持复杂用药规则: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35687" y="4931070"/>
            <a:ext cx="3368473" cy="224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多药同服、顺序服药、间隔时间、饭前饭后等规则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83051" y="5342772"/>
            <a:ext cx="93569" cy="149710"/>
          </a:xfrm>
          <a:custGeom>
            <a:avLst/>
            <a:gdLst/>
            <a:ahLst/>
            <a:cxnLst/>
            <a:rect l="l" t="t" r="r" b="b"/>
            <a:pathLst>
              <a:path w="93569" h="149710">
                <a:moveTo>
                  <a:pt x="90966" y="68247"/>
                </a:moveTo>
                <a:cubicBezTo>
                  <a:pt x="94621" y="71902"/>
                  <a:pt x="94621" y="77837"/>
                  <a:pt x="90966" y="81492"/>
                </a:cubicBezTo>
                <a:lnTo>
                  <a:pt x="34825" y="137634"/>
                </a:lnTo>
                <a:cubicBezTo>
                  <a:pt x="31170" y="141289"/>
                  <a:pt x="25234" y="141289"/>
                  <a:pt x="21579" y="137634"/>
                </a:cubicBezTo>
                <a:cubicBezTo>
                  <a:pt x="17924" y="133979"/>
                  <a:pt x="17924" y="128043"/>
                  <a:pt x="21579" y="124388"/>
                </a:cubicBezTo>
                <a:lnTo>
                  <a:pt x="71112" y="74855"/>
                </a:lnTo>
                <a:lnTo>
                  <a:pt x="21609" y="25322"/>
                </a:lnTo>
                <a:cubicBezTo>
                  <a:pt x="17953" y="21667"/>
                  <a:pt x="17953" y="15731"/>
                  <a:pt x="21609" y="12076"/>
                </a:cubicBezTo>
                <a:cubicBezTo>
                  <a:pt x="25264" y="8421"/>
                  <a:pt x="31199" y="8421"/>
                  <a:pt x="34854" y="12076"/>
                </a:cubicBezTo>
                <a:lnTo>
                  <a:pt x="90996" y="6821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4" name="Text 22"/>
          <p:cNvSpPr/>
          <p:nvPr/>
        </p:nvSpPr>
        <p:spPr>
          <a:xfrm>
            <a:off x="935687" y="5319380"/>
            <a:ext cx="1308792" cy="1964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亲人配置系统执行: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35687" y="5567337"/>
            <a:ext cx="3143908" cy="224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亲人端配置规则,老人端只需执行,降低老人负担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227508" y="2685421"/>
            <a:ext cx="5595408" cy="3331045"/>
          </a:xfrm>
          <a:custGeom>
            <a:avLst/>
            <a:gdLst/>
            <a:ahLst/>
            <a:cxnLst/>
            <a:rect l="l" t="t" r="r" b="b"/>
            <a:pathLst>
              <a:path w="5595408" h="3331045">
                <a:moveTo>
                  <a:pt x="37427" y="0"/>
                </a:moveTo>
                <a:lnTo>
                  <a:pt x="5520559" y="0"/>
                </a:lnTo>
                <a:cubicBezTo>
                  <a:pt x="5561897" y="0"/>
                  <a:pt x="5595408" y="33511"/>
                  <a:pt x="5595408" y="74849"/>
                </a:cubicBezTo>
                <a:lnTo>
                  <a:pt x="5595408" y="3256197"/>
                </a:lnTo>
                <a:cubicBezTo>
                  <a:pt x="5595408" y="3297534"/>
                  <a:pt x="5561897" y="3331045"/>
                  <a:pt x="5520559" y="3331045"/>
                </a:cubicBezTo>
                <a:lnTo>
                  <a:pt x="37427" y="3331045"/>
                </a:lnTo>
                <a:cubicBezTo>
                  <a:pt x="16757" y="3331045"/>
                  <a:pt x="0" y="3314288"/>
                  <a:pt x="0" y="3293618"/>
                </a:cubicBezTo>
                <a:lnTo>
                  <a:pt x="0" y="37427"/>
                </a:lnTo>
                <a:cubicBezTo>
                  <a:pt x="0" y="16771"/>
                  <a:pt x="16771" y="0"/>
                  <a:pt x="37427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6227508" y="2685421"/>
            <a:ext cx="37427" cy="3331045"/>
          </a:xfrm>
          <a:custGeom>
            <a:avLst/>
            <a:gdLst/>
            <a:ahLst/>
            <a:cxnLst/>
            <a:rect l="l" t="t" r="r" b="b"/>
            <a:pathLst>
              <a:path w="37427" h="3331045">
                <a:moveTo>
                  <a:pt x="37427" y="0"/>
                </a:moveTo>
                <a:lnTo>
                  <a:pt x="37427" y="0"/>
                </a:lnTo>
                <a:lnTo>
                  <a:pt x="37427" y="3331045"/>
                </a:lnTo>
                <a:lnTo>
                  <a:pt x="37427" y="3331045"/>
                </a:lnTo>
                <a:cubicBezTo>
                  <a:pt x="16757" y="3331045"/>
                  <a:pt x="0" y="3314288"/>
                  <a:pt x="0" y="3293618"/>
                </a:cubicBezTo>
                <a:lnTo>
                  <a:pt x="0" y="37427"/>
                </a:lnTo>
                <a:cubicBezTo>
                  <a:pt x="0" y="16771"/>
                  <a:pt x="16771" y="0"/>
                  <a:pt x="37427" y="0"/>
                </a:cubicBez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28" name="Shape 26"/>
          <p:cNvSpPr/>
          <p:nvPr/>
        </p:nvSpPr>
        <p:spPr>
          <a:xfrm>
            <a:off x="6498857" y="2947414"/>
            <a:ext cx="224565" cy="224565"/>
          </a:xfrm>
          <a:custGeom>
            <a:avLst/>
            <a:gdLst/>
            <a:ahLst/>
            <a:cxnLst/>
            <a:rect l="l" t="t" r="r" b="b"/>
            <a:pathLst>
              <a:path w="224565" h="224565">
                <a:moveTo>
                  <a:pt x="112282" y="224565"/>
                </a:moveTo>
                <a:cubicBezTo>
                  <a:pt x="174253" y="224565"/>
                  <a:pt x="224565" y="174253"/>
                  <a:pt x="224565" y="112282"/>
                </a:cubicBezTo>
                <a:cubicBezTo>
                  <a:pt x="224565" y="50312"/>
                  <a:pt x="174253" y="0"/>
                  <a:pt x="112282" y="0"/>
                </a:cubicBezTo>
                <a:cubicBezTo>
                  <a:pt x="50312" y="0"/>
                  <a:pt x="0" y="50312"/>
                  <a:pt x="0" y="112282"/>
                </a:cubicBezTo>
                <a:cubicBezTo>
                  <a:pt x="0" y="174253"/>
                  <a:pt x="50312" y="224565"/>
                  <a:pt x="112282" y="224565"/>
                </a:cubicBezTo>
                <a:close/>
                <a:moveTo>
                  <a:pt x="73247" y="73247"/>
                </a:moveTo>
                <a:cubicBezTo>
                  <a:pt x="77370" y="69124"/>
                  <a:pt x="84036" y="69124"/>
                  <a:pt x="88115" y="73247"/>
                </a:cubicBezTo>
                <a:lnTo>
                  <a:pt x="112239" y="97370"/>
                </a:lnTo>
                <a:lnTo>
                  <a:pt x="136362" y="73247"/>
                </a:lnTo>
                <a:cubicBezTo>
                  <a:pt x="140485" y="69124"/>
                  <a:pt x="147151" y="69124"/>
                  <a:pt x="151230" y="73247"/>
                </a:cubicBezTo>
                <a:cubicBezTo>
                  <a:pt x="155309" y="77370"/>
                  <a:pt x="155353" y="84036"/>
                  <a:pt x="151230" y="88115"/>
                </a:cubicBezTo>
                <a:lnTo>
                  <a:pt x="127107" y="112239"/>
                </a:lnTo>
                <a:lnTo>
                  <a:pt x="151230" y="136362"/>
                </a:lnTo>
                <a:cubicBezTo>
                  <a:pt x="155353" y="140485"/>
                  <a:pt x="155353" y="147151"/>
                  <a:pt x="151230" y="151230"/>
                </a:cubicBezTo>
                <a:cubicBezTo>
                  <a:pt x="147108" y="155309"/>
                  <a:pt x="140441" y="155353"/>
                  <a:pt x="136362" y="151230"/>
                </a:cubicBezTo>
                <a:lnTo>
                  <a:pt x="112239" y="127107"/>
                </a:lnTo>
                <a:lnTo>
                  <a:pt x="88115" y="151230"/>
                </a:lnTo>
                <a:cubicBezTo>
                  <a:pt x="83993" y="155353"/>
                  <a:pt x="77326" y="155353"/>
                  <a:pt x="73247" y="151230"/>
                </a:cubicBezTo>
                <a:cubicBezTo>
                  <a:pt x="69168" y="147108"/>
                  <a:pt x="69124" y="140441"/>
                  <a:pt x="73247" y="136362"/>
                </a:cubicBezTo>
                <a:lnTo>
                  <a:pt x="97370" y="112239"/>
                </a:lnTo>
                <a:lnTo>
                  <a:pt x="73247" y="88115"/>
                </a:lnTo>
                <a:cubicBezTo>
                  <a:pt x="69124" y="83993"/>
                  <a:pt x="69124" y="77326"/>
                  <a:pt x="73247" y="73247"/>
                </a:cubicBez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29" name="Text 27"/>
          <p:cNvSpPr/>
          <p:nvPr/>
        </p:nvSpPr>
        <p:spPr>
          <a:xfrm>
            <a:off x="6751493" y="2909986"/>
            <a:ext cx="4959140" cy="2994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68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明确不做 (v0.1)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508214" y="3433971"/>
            <a:ext cx="112282" cy="149710"/>
          </a:xfrm>
          <a:custGeom>
            <a:avLst/>
            <a:gdLst/>
            <a:ahLst/>
            <a:cxnLst/>
            <a:rect l="l" t="t" r="r" b="b"/>
            <a:pathLst>
              <a:path w="112282" h="149710">
                <a:moveTo>
                  <a:pt x="16111" y="21462"/>
                </a:moveTo>
                <a:cubicBezTo>
                  <a:pt x="12456" y="17807"/>
                  <a:pt x="6521" y="17807"/>
                  <a:pt x="2866" y="21462"/>
                </a:cubicBezTo>
                <a:cubicBezTo>
                  <a:pt x="-789" y="25117"/>
                  <a:pt x="-789" y="31053"/>
                  <a:pt x="2866" y="34708"/>
                </a:cubicBezTo>
                <a:lnTo>
                  <a:pt x="43042" y="74855"/>
                </a:lnTo>
                <a:lnTo>
                  <a:pt x="2895" y="115031"/>
                </a:lnTo>
                <a:cubicBezTo>
                  <a:pt x="-760" y="118686"/>
                  <a:pt x="-760" y="124622"/>
                  <a:pt x="2895" y="128277"/>
                </a:cubicBezTo>
                <a:cubicBezTo>
                  <a:pt x="6550" y="131932"/>
                  <a:pt x="12486" y="131932"/>
                  <a:pt x="16141" y="128277"/>
                </a:cubicBezTo>
                <a:lnTo>
                  <a:pt x="56287" y="88101"/>
                </a:lnTo>
                <a:lnTo>
                  <a:pt x="96463" y="128248"/>
                </a:lnTo>
                <a:cubicBezTo>
                  <a:pt x="100118" y="131903"/>
                  <a:pt x="106054" y="131903"/>
                  <a:pt x="109709" y="128248"/>
                </a:cubicBezTo>
                <a:cubicBezTo>
                  <a:pt x="113364" y="124593"/>
                  <a:pt x="113364" y="118657"/>
                  <a:pt x="109709" y="115002"/>
                </a:cubicBezTo>
                <a:lnTo>
                  <a:pt x="69533" y="74855"/>
                </a:lnTo>
                <a:lnTo>
                  <a:pt x="109680" y="34679"/>
                </a:lnTo>
                <a:cubicBezTo>
                  <a:pt x="113335" y="31024"/>
                  <a:pt x="113335" y="25088"/>
                  <a:pt x="109680" y="21433"/>
                </a:cubicBezTo>
                <a:cubicBezTo>
                  <a:pt x="106025" y="17778"/>
                  <a:pt x="100089" y="17778"/>
                  <a:pt x="96434" y="21433"/>
                </a:cubicBezTo>
                <a:lnTo>
                  <a:pt x="56287" y="61609"/>
                </a:lnTo>
                <a:lnTo>
                  <a:pt x="16111" y="21462"/>
                </a:ln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31" name="Text 29"/>
          <p:cNvSpPr/>
          <p:nvPr/>
        </p:nvSpPr>
        <p:spPr>
          <a:xfrm>
            <a:off x="6770206" y="3410579"/>
            <a:ext cx="709952" cy="1964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b="1" dirty="0">
                <a:solidFill>
                  <a:srgbClr val="6B7D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医疗诊断: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770206" y="3658536"/>
            <a:ext cx="2470213" cy="224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不进行任何疾病诊断或治疗方案推荐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508214" y="4070238"/>
            <a:ext cx="112282" cy="149710"/>
          </a:xfrm>
          <a:custGeom>
            <a:avLst/>
            <a:gdLst/>
            <a:ahLst/>
            <a:cxnLst/>
            <a:rect l="l" t="t" r="r" b="b"/>
            <a:pathLst>
              <a:path w="112282" h="149710">
                <a:moveTo>
                  <a:pt x="16111" y="21462"/>
                </a:moveTo>
                <a:cubicBezTo>
                  <a:pt x="12456" y="17807"/>
                  <a:pt x="6521" y="17807"/>
                  <a:pt x="2866" y="21462"/>
                </a:cubicBezTo>
                <a:cubicBezTo>
                  <a:pt x="-789" y="25117"/>
                  <a:pt x="-789" y="31053"/>
                  <a:pt x="2866" y="34708"/>
                </a:cubicBezTo>
                <a:lnTo>
                  <a:pt x="43042" y="74855"/>
                </a:lnTo>
                <a:lnTo>
                  <a:pt x="2895" y="115031"/>
                </a:lnTo>
                <a:cubicBezTo>
                  <a:pt x="-760" y="118686"/>
                  <a:pt x="-760" y="124622"/>
                  <a:pt x="2895" y="128277"/>
                </a:cubicBezTo>
                <a:cubicBezTo>
                  <a:pt x="6550" y="131932"/>
                  <a:pt x="12486" y="131932"/>
                  <a:pt x="16141" y="128277"/>
                </a:cubicBezTo>
                <a:lnTo>
                  <a:pt x="56287" y="88101"/>
                </a:lnTo>
                <a:lnTo>
                  <a:pt x="96463" y="128248"/>
                </a:lnTo>
                <a:cubicBezTo>
                  <a:pt x="100118" y="131903"/>
                  <a:pt x="106054" y="131903"/>
                  <a:pt x="109709" y="128248"/>
                </a:cubicBezTo>
                <a:cubicBezTo>
                  <a:pt x="113364" y="124593"/>
                  <a:pt x="113364" y="118657"/>
                  <a:pt x="109709" y="115002"/>
                </a:cubicBezTo>
                <a:lnTo>
                  <a:pt x="69533" y="74855"/>
                </a:lnTo>
                <a:lnTo>
                  <a:pt x="109680" y="34679"/>
                </a:lnTo>
                <a:cubicBezTo>
                  <a:pt x="113335" y="31024"/>
                  <a:pt x="113335" y="25088"/>
                  <a:pt x="109680" y="21433"/>
                </a:cubicBezTo>
                <a:cubicBezTo>
                  <a:pt x="106025" y="17778"/>
                  <a:pt x="100089" y="17778"/>
                  <a:pt x="96434" y="21433"/>
                </a:cubicBezTo>
                <a:lnTo>
                  <a:pt x="56287" y="61609"/>
                </a:lnTo>
                <a:lnTo>
                  <a:pt x="16111" y="21462"/>
                </a:ln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34" name="Text 32"/>
          <p:cNvSpPr/>
          <p:nvPr/>
        </p:nvSpPr>
        <p:spPr>
          <a:xfrm>
            <a:off x="6770206" y="4046846"/>
            <a:ext cx="1009372" cy="1964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b="1" dirty="0">
                <a:solidFill>
                  <a:srgbClr val="6B7D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自动处方决策: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770206" y="4294803"/>
            <a:ext cx="3555610" cy="224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不自动调整药物剂量或更换药物,所有决策需人工确认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508214" y="4706505"/>
            <a:ext cx="112282" cy="149710"/>
          </a:xfrm>
          <a:custGeom>
            <a:avLst/>
            <a:gdLst/>
            <a:ahLst/>
            <a:cxnLst/>
            <a:rect l="l" t="t" r="r" b="b"/>
            <a:pathLst>
              <a:path w="112282" h="149710">
                <a:moveTo>
                  <a:pt x="16111" y="21462"/>
                </a:moveTo>
                <a:cubicBezTo>
                  <a:pt x="12456" y="17807"/>
                  <a:pt x="6521" y="17807"/>
                  <a:pt x="2866" y="21462"/>
                </a:cubicBezTo>
                <a:cubicBezTo>
                  <a:pt x="-789" y="25117"/>
                  <a:pt x="-789" y="31053"/>
                  <a:pt x="2866" y="34708"/>
                </a:cubicBezTo>
                <a:lnTo>
                  <a:pt x="43042" y="74855"/>
                </a:lnTo>
                <a:lnTo>
                  <a:pt x="2895" y="115031"/>
                </a:lnTo>
                <a:cubicBezTo>
                  <a:pt x="-760" y="118686"/>
                  <a:pt x="-760" y="124622"/>
                  <a:pt x="2895" y="128277"/>
                </a:cubicBezTo>
                <a:cubicBezTo>
                  <a:pt x="6550" y="131932"/>
                  <a:pt x="12486" y="131932"/>
                  <a:pt x="16141" y="128277"/>
                </a:cubicBezTo>
                <a:lnTo>
                  <a:pt x="56287" y="88101"/>
                </a:lnTo>
                <a:lnTo>
                  <a:pt x="96463" y="128248"/>
                </a:lnTo>
                <a:cubicBezTo>
                  <a:pt x="100118" y="131903"/>
                  <a:pt x="106054" y="131903"/>
                  <a:pt x="109709" y="128248"/>
                </a:cubicBezTo>
                <a:cubicBezTo>
                  <a:pt x="113364" y="124593"/>
                  <a:pt x="113364" y="118657"/>
                  <a:pt x="109709" y="115002"/>
                </a:cubicBezTo>
                <a:lnTo>
                  <a:pt x="69533" y="74855"/>
                </a:lnTo>
                <a:lnTo>
                  <a:pt x="109680" y="34679"/>
                </a:lnTo>
                <a:cubicBezTo>
                  <a:pt x="113335" y="31024"/>
                  <a:pt x="113335" y="25088"/>
                  <a:pt x="109680" y="21433"/>
                </a:cubicBezTo>
                <a:cubicBezTo>
                  <a:pt x="106025" y="17778"/>
                  <a:pt x="100089" y="17778"/>
                  <a:pt x="96434" y="21433"/>
                </a:cubicBezTo>
                <a:lnTo>
                  <a:pt x="56287" y="61609"/>
                </a:lnTo>
                <a:lnTo>
                  <a:pt x="16111" y="21462"/>
                </a:ln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37" name="Text 35"/>
          <p:cNvSpPr/>
          <p:nvPr/>
        </p:nvSpPr>
        <p:spPr>
          <a:xfrm>
            <a:off x="6770206" y="4683113"/>
            <a:ext cx="1757922" cy="1964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b="1" dirty="0">
                <a:solidFill>
                  <a:srgbClr val="6B7D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无人确认的自动药物识别: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770206" y="4931070"/>
            <a:ext cx="2807061" cy="224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所有药物识别结果必须人工确认,确保安全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78953" y="6208282"/>
            <a:ext cx="11434094" cy="645624"/>
          </a:xfrm>
          <a:custGeom>
            <a:avLst/>
            <a:gdLst/>
            <a:ahLst/>
            <a:cxnLst/>
            <a:rect l="l" t="t" r="r" b="b"/>
            <a:pathLst>
              <a:path w="11434094" h="645624">
                <a:moveTo>
                  <a:pt x="74854" y="0"/>
                </a:moveTo>
                <a:lnTo>
                  <a:pt x="11359240" y="0"/>
                </a:lnTo>
                <a:cubicBezTo>
                  <a:pt x="11400581" y="0"/>
                  <a:pt x="11434094" y="33513"/>
                  <a:pt x="11434094" y="74854"/>
                </a:cubicBezTo>
                <a:lnTo>
                  <a:pt x="11434094" y="570770"/>
                </a:lnTo>
                <a:cubicBezTo>
                  <a:pt x="11434094" y="612111"/>
                  <a:pt x="11400581" y="645624"/>
                  <a:pt x="11359240" y="645624"/>
                </a:cubicBezTo>
                <a:lnTo>
                  <a:pt x="74854" y="645624"/>
                </a:lnTo>
                <a:cubicBezTo>
                  <a:pt x="33541" y="645624"/>
                  <a:pt x="0" y="612083"/>
                  <a:pt x="0" y="570770"/>
                </a:cubicBezTo>
                <a:lnTo>
                  <a:pt x="0" y="74854"/>
                </a:lnTo>
                <a:cubicBezTo>
                  <a:pt x="0" y="33541"/>
                  <a:pt x="33541" y="0"/>
                  <a:pt x="74854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 w="12700">
            <a:solidFill>
              <a:srgbClr val="C5A06D">
                <a:alpha val="5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84804" y="6418812"/>
            <a:ext cx="252635" cy="224565"/>
          </a:xfrm>
          <a:custGeom>
            <a:avLst/>
            <a:gdLst/>
            <a:ahLst/>
            <a:cxnLst/>
            <a:rect l="l" t="t" r="r" b="b"/>
            <a:pathLst>
              <a:path w="252635" h="224565">
                <a:moveTo>
                  <a:pt x="135748" y="-8290"/>
                </a:moveTo>
                <a:cubicBezTo>
                  <a:pt x="133949" y="-11798"/>
                  <a:pt x="130309" y="-14035"/>
                  <a:pt x="126362" y="-14035"/>
                </a:cubicBezTo>
                <a:cubicBezTo>
                  <a:pt x="122414" y="-14035"/>
                  <a:pt x="118774" y="-11798"/>
                  <a:pt x="116975" y="-8290"/>
                </a:cubicBezTo>
                <a:lnTo>
                  <a:pt x="84694" y="54957"/>
                </a:lnTo>
                <a:lnTo>
                  <a:pt x="14562" y="66098"/>
                </a:lnTo>
                <a:cubicBezTo>
                  <a:pt x="10658" y="66712"/>
                  <a:pt x="7412" y="69475"/>
                  <a:pt x="6184" y="73247"/>
                </a:cubicBezTo>
                <a:cubicBezTo>
                  <a:pt x="4956" y="77019"/>
                  <a:pt x="5965" y="81142"/>
                  <a:pt x="8728" y="83949"/>
                </a:cubicBezTo>
                <a:lnTo>
                  <a:pt x="58904" y="134169"/>
                </a:lnTo>
                <a:lnTo>
                  <a:pt x="47852" y="204301"/>
                </a:lnTo>
                <a:cubicBezTo>
                  <a:pt x="47238" y="208205"/>
                  <a:pt x="48860" y="212152"/>
                  <a:pt x="52062" y="214477"/>
                </a:cubicBezTo>
                <a:cubicBezTo>
                  <a:pt x="55264" y="216802"/>
                  <a:pt x="59475" y="217152"/>
                  <a:pt x="63027" y="215354"/>
                </a:cubicBezTo>
                <a:lnTo>
                  <a:pt x="126362" y="183161"/>
                </a:lnTo>
                <a:lnTo>
                  <a:pt x="189652" y="215354"/>
                </a:lnTo>
                <a:cubicBezTo>
                  <a:pt x="193161" y="217152"/>
                  <a:pt x="197415" y="216802"/>
                  <a:pt x="200617" y="214477"/>
                </a:cubicBezTo>
                <a:cubicBezTo>
                  <a:pt x="203819" y="212152"/>
                  <a:pt x="205442" y="208249"/>
                  <a:pt x="204828" y="204301"/>
                </a:cubicBezTo>
                <a:lnTo>
                  <a:pt x="193731" y="134169"/>
                </a:lnTo>
                <a:lnTo>
                  <a:pt x="243907" y="83949"/>
                </a:lnTo>
                <a:cubicBezTo>
                  <a:pt x="246714" y="81142"/>
                  <a:pt x="247679" y="77019"/>
                  <a:pt x="246451" y="73247"/>
                </a:cubicBezTo>
                <a:cubicBezTo>
                  <a:pt x="245223" y="69475"/>
                  <a:pt x="242021" y="66712"/>
                  <a:pt x="238074" y="66098"/>
                </a:cubicBezTo>
                <a:lnTo>
                  <a:pt x="167985" y="54957"/>
                </a:lnTo>
                <a:lnTo>
                  <a:pt x="135748" y="-829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1" name="Text 39"/>
          <p:cNvSpPr/>
          <p:nvPr/>
        </p:nvSpPr>
        <p:spPr>
          <a:xfrm>
            <a:off x="963757" y="6400098"/>
            <a:ext cx="888903" cy="2619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6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核心价值主张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457863" y="6400098"/>
            <a:ext cx="4257375" cy="2619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4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让老人</a:t>
            </a:r>
            <a:pPr>
              <a:lnSpc>
                <a:spcPct val="120000"/>
              </a:lnSpc>
            </a:pPr>
            <a:r>
              <a:rPr lang="en-US" sz="1474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只能正确地吃药</a:t>
            </a:r>
            <a:pPr>
              <a:lnSpc>
                <a:spcPct val="120000"/>
              </a:lnSpc>
            </a:pPr>
            <a:r>
              <a:rPr lang="en-US" sz="1474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,其他一切能力均为后续演进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3701" y="448441"/>
            <a:ext cx="448441" cy="37370"/>
          </a:xfrm>
          <a:custGeom>
            <a:avLst/>
            <a:gdLst/>
            <a:ahLst/>
            <a:cxnLst/>
            <a:rect l="l" t="t" r="r" b="b"/>
            <a:pathLst>
              <a:path w="448441" h="37370">
                <a:moveTo>
                  <a:pt x="0" y="0"/>
                </a:moveTo>
                <a:lnTo>
                  <a:pt x="448441" y="0"/>
                </a:lnTo>
                <a:lnTo>
                  <a:pt x="448441" y="37370"/>
                </a:lnTo>
                <a:lnTo>
                  <a:pt x="0" y="3737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34253" y="373701"/>
            <a:ext cx="2316947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spc="206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Regulatory Compliance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3701" y="672662"/>
            <a:ext cx="11668818" cy="4484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31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医疗级但不触发监管的设计原则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2386" y="1345324"/>
            <a:ext cx="7614161" cy="3428708"/>
          </a:xfrm>
          <a:custGeom>
            <a:avLst/>
            <a:gdLst/>
            <a:ahLst/>
            <a:cxnLst/>
            <a:rect l="l" t="t" r="r" b="b"/>
            <a:pathLst>
              <a:path w="7614161" h="3428708">
                <a:moveTo>
                  <a:pt x="37370" y="0"/>
                </a:moveTo>
                <a:lnTo>
                  <a:pt x="7539415" y="0"/>
                </a:lnTo>
                <a:cubicBezTo>
                  <a:pt x="7580696" y="0"/>
                  <a:pt x="7614161" y="33465"/>
                  <a:pt x="7614161" y="74746"/>
                </a:cubicBezTo>
                <a:lnTo>
                  <a:pt x="7614161" y="3353962"/>
                </a:lnTo>
                <a:cubicBezTo>
                  <a:pt x="7614161" y="3395243"/>
                  <a:pt x="7580696" y="3428708"/>
                  <a:pt x="7539415" y="3428708"/>
                </a:cubicBezTo>
                <a:lnTo>
                  <a:pt x="37370" y="3428708"/>
                </a:lnTo>
                <a:cubicBezTo>
                  <a:pt x="16731" y="3428708"/>
                  <a:pt x="0" y="3411977"/>
                  <a:pt x="0" y="3391338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92386" y="1345324"/>
            <a:ext cx="37370" cy="3428708"/>
          </a:xfrm>
          <a:custGeom>
            <a:avLst/>
            <a:gdLst/>
            <a:ahLst/>
            <a:cxnLst/>
            <a:rect l="l" t="t" r="r" b="b"/>
            <a:pathLst>
              <a:path w="37370" h="3428708">
                <a:moveTo>
                  <a:pt x="37370" y="0"/>
                </a:moveTo>
                <a:lnTo>
                  <a:pt x="37370" y="0"/>
                </a:lnTo>
                <a:lnTo>
                  <a:pt x="37370" y="3428708"/>
                </a:lnTo>
                <a:lnTo>
                  <a:pt x="37370" y="3428708"/>
                </a:lnTo>
                <a:cubicBezTo>
                  <a:pt x="16731" y="3428708"/>
                  <a:pt x="0" y="3411977"/>
                  <a:pt x="0" y="3391338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55145" y="1578887"/>
            <a:ext cx="315310" cy="280276"/>
          </a:xfrm>
          <a:custGeom>
            <a:avLst/>
            <a:gdLst/>
            <a:ahLst/>
            <a:cxnLst/>
            <a:rect l="l" t="t" r="r" b="b"/>
            <a:pathLst>
              <a:path w="315310" h="280276">
                <a:moveTo>
                  <a:pt x="122621" y="135759"/>
                </a:moveTo>
                <a:cubicBezTo>
                  <a:pt x="158876" y="135759"/>
                  <a:pt x="188310" y="106324"/>
                  <a:pt x="188310" y="70069"/>
                </a:cubicBezTo>
                <a:cubicBezTo>
                  <a:pt x="188310" y="33814"/>
                  <a:pt x="158876" y="4379"/>
                  <a:pt x="122621" y="4379"/>
                </a:cubicBezTo>
                <a:cubicBezTo>
                  <a:pt x="86366" y="4379"/>
                  <a:pt x="56931" y="33814"/>
                  <a:pt x="56931" y="70069"/>
                </a:cubicBezTo>
                <a:cubicBezTo>
                  <a:pt x="56931" y="106324"/>
                  <a:pt x="86366" y="135759"/>
                  <a:pt x="122621" y="135759"/>
                </a:cubicBezTo>
                <a:close/>
                <a:moveTo>
                  <a:pt x="106363" y="166414"/>
                </a:moveTo>
                <a:cubicBezTo>
                  <a:pt x="52442" y="166414"/>
                  <a:pt x="8759" y="210097"/>
                  <a:pt x="8759" y="264018"/>
                </a:cubicBezTo>
                <a:cubicBezTo>
                  <a:pt x="8759" y="272995"/>
                  <a:pt x="16039" y="280276"/>
                  <a:pt x="25017" y="280276"/>
                </a:cubicBezTo>
                <a:lnTo>
                  <a:pt x="162691" y="280276"/>
                </a:lnTo>
                <a:cubicBezTo>
                  <a:pt x="142875" y="256956"/>
                  <a:pt x="131379" y="226903"/>
                  <a:pt x="131379" y="195098"/>
                </a:cubicBezTo>
                <a:lnTo>
                  <a:pt x="131379" y="178074"/>
                </a:lnTo>
                <a:cubicBezTo>
                  <a:pt x="131379" y="174078"/>
                  <a:pt x="131927" y="170136"/>
                  <a:pt x="132967" y="166414"/>
                </a:cubicBezTo>
                <a:lnTo>
                  <a:pt x="106363" y="166414"/>
                </a:lnTo>
                <a:close/>
                <a:moveTo>
                  <a:pt x="243763" y="267412"/>
                </a:moveTo>
                <a:lnTo>
                  <a:pt x="236483" y="270860"/>
                </a:lnTo>
                <a:lnTo>
                  <a:pt x="236483" y="167892"/>
                </a:lnTo>
                <a:lnTo>
                  <a:pt x="289034" y="185409"/>
                </a:lnTo>
                <a:lnTo>
                  <a:pt x="289034" y="196138"/>
                </a:lnTo>
                <a:cubicBezTo>
                  <a:pt x="289034" y="226684"/>
                  <a:pt x="271408" y="254438"/>
                  <a:pt x="243763" y="267466"/>
                </a:cubicBezTo>
                <a:close/>
                <a:moveTo>
                  <a:pt x="230954" y="142054"/>
                </a:moveTo>
                <a:lnTo>
                  <a:pt x="169644" y="162472"/>
                </a:lnTo>
                <a:cubicBezTo>
                  <a:pt x="162472" y="164881"/>
                  <a:pt x="157655" y="171559"/>
                  <a:pt x="157655" y="179114"/>
                </a:cubicBezTo>
                <a:lnTo>
                  <a:pt x="157655" y="196138"/>
                </a:lnTo>
                <a:cubicBezTo>
                  <a:pt x="157655" y="236866"/>
                  <a:pt x="181194" y="273926"/>
                  <a:pt x="217980" y="291224"/>
                </a:cubicBezTo>
                <a:lnTo>
                  <a:pt x="228107" y="295987"/>
                </a:lnTo>
                <a:cubicBezTo>
                  <a:pt x="230735" y="297191"/>
                  <a:pt x="233581" y="297848"/>
                  <a:pt x="236428" y="297848"/>
                </a:cubicBezTo>
                <a:cubicBezTo>
                  <a:pt x="239275" y="297848"/>
                  <a:pt x="242176" y="297191"/>
                  <a:pt x="244749" y="295987"/>
                </a:cubicBezTo>
                <a:lnTo>
                  <a:pt x="254876" y="291224"/>
                </a:lnTo>
                <a:cubicBezTo>
                  <a:pt x="291772" y="273871"/>
                  <a:pt x="315310" y="236811"/>
                  <a:pt x="315310" y="196084"/>
                </a:cubicBezTo>
                <a:lnTo>
                  <a:pt x="315310" y="179059"/>
                </a:lnTo>
                <a:cubicBezTo>
                  <a:pt x="315310" y="171505"/>
                  <a:pt x="310493" y="164826"/>
                  <a:pt x="303322" y="162418"/>
                </a:cubicBezTo>
                <a:lnTo>
                  <a:pt x="242012" y="141999"/>
                </a:lnTo>
                <a:cubicBezTo>
                  <a:pt x="238399" y="140795"/>
                  <a:pt x="234512" y="140795"/>
                  <a:pt x="230954" y="14199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097747" y="1569545"/>
            <a:ext cx="2111411" cy="298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66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Medical-grade by Design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35292" y="2017986"/>
            <a:ext cx="7231117" cy="551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24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PAUHEX采用</a:t>
            </a:r>
            <a:pPr>
              <a:lnSpc>
                <a:spcPct val="140000"/>
              </a:lnSpc>
            </a:pPr>
            <a:r>
              <a:rPr lang="en-US" sz="1324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Medical-grade by design</a:t>
            </a:r>
            <a:pPr>
              <a:lnSpc>
                <a:spcPct val="140000"/>
              </a:lnSpc>
            </a:pPr>
            <a:r>
              <a:rPr lang="en-US" sz="1324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原则,以医疗设备的严苛标准设计产品,但明确避免触发医疗器械监管。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35292" y="2751375"/>
            <a:ext cx="3494106" cy="822143"/>
          </a:xfrm>
          <a:custGeom>
            <a:avLst/>
            <a:gdLst/>
            <a:ahLst/>
            <a:cxnLst/>
            <a:rect l="l" t="t" r="r" b="b"/>
            <a:pathLst>
              <a:path w="3494106" h="822143">
                <a:moveTo>
                  <a:pt x="74741" y="0"/>
                </a:moveTo>
                <a:lnTo>
                  <a:pt x="3419365" y="0"/>
                </a:lnTo>
                <a:cubicBezTo>
                  <a:pt x="3460643" y="0"/>
                  <a:pt x="3494106" y="33463"/>
                  <a:pt x="3494106" y="74741"/>
                </a:cubicBezTo>
                <a:lnTo>
                  <a:pt x="3494106" y="747402"/>
                </a:lnTo>
                <a:cubicBezTo>
                  <a:pt x="3494106" y="788680"/>
                  <a:pt x="3460643" y="822143"/>
                  <a:pt x="3419365" y="822143"/>
                </a:cubicBezTo>
                <a:lnTo>
                  <a:pt x="74741" y="822143"/>
                </a:lnTo>
                <a:cubicBezTo>
                  <a:pt x="33463" y="822143"/>
                  <a:pt x="0" y="788680"/>
                  <a:pt x="0" y="747402"/>
                </a:cubicBezTo>
                <a:lnTo>
                  <a:pt x="0" y="74741"/>
                </a:lnTo>
                <a:cubicBezTo>
                  <a:pt x="0" y="33463"/>
                  <a:pt x="33463" y="0"/>
                  <a:pt x="74741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803457" y="2938225"/>
            <a:ext cx="149480" cy="149480"/>
          </a:xfrm>
          <a:custGeom>
            <a:avLst/>
            <a:gdLst/>
            <a:ahLst/>
            <a:cxnLst/>
            <a:rect l="l" t="t" r="r" b="b"/>
            <a:pathLst>
              <a:path w="149480" h="149480">
                <a:moveTo>
                  <a:pt x="74740" y="0"/>
                </a:moveTo>
                <a:cubicBezTo>
                  <a:pt x="76083" y="0"/>
                  <a:pt x="77426" y="292"/>
                  <a:pt x="78652" y="847"/>
                </a:cubicBezTo>
                <a:lnTo>
                  <a:pt x="133657" y="24174"/>
                </a:lnTo>
                <a:cubicBezTo>
                  <a:pt x="140080" y="26889"/>
                  <a:pt x="144868" y="33224"/>
                  <a:pt x="144838" y="40874"/>
                </a:cubicBezTo>
                <a:cubicBezTo>
                  <a:pt x="144692" y="69835"/>
                  <a:pt x="132781" y="122825"/>
                  <a:pt x="82477" y="146911"/>
                </a:cubicBezTo>
                <a:cubicBezTo>
                  <a:pt x="77601" y="149247"/>
                  <a:pt x="71937" y="149247"/>
                  <a:pt x="67062" y="146911"/>
                </a:cubicBezTo>
                <a:cubicBezTo>
                  <a:pt x="16729" y="122825"/>
                  <a:pt x="4846" y="69835"/>
                  <a:pt x="4700" y="40874"/>
                </a:cubicBezTo>
                <a:cubicBezTo>
                  <a:pt x="4671" y="33224"/>
                  <a:pt x="9459" y="26889"/>
                  <a:pt x="15882" y="24174"/>
                </a:cubicBezTo>
                <a:lnTo>
                  <a:pt x="70857" y="847"/>
                </a:lnTo>
                <a:cubicBezTo>
                  <a:pt x="72083" y="292"/>
                  <a:pt x="73397" y="0"/>
                  <a:pt x="74740" y="0"/>
                </a:cubicBezTo>
                <a:close/>
                <a:moveTo>
                  <a:pt x="74740" y="19503"/>
                </a:moveTo>
                <a:lnTo>
                  <a:pt x="74740" y="129890"/>
                </a:lnTo>
                <a:cubicBezTo>
                  <a:pt x="115030" y="110388"/>
                  <a:pt x="125861" y="67179"/>
                  <a:pt x="126124" y="41311"/>
                </a:cubicBezTo>
                <a:lnTo>
                  <a:pt x="74740" y="19532"/>
                </a:lnTo>
                <a:lnTo>
                  <a:pt x="74740" y="1953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2" name="Text 10"/>
          <p:cNvSpPr/>
          <p:nvPr/>
        </p:nvSpPr>
        <p:spPr>
          <a:xfrm>
            <a:off x="1046363" y="2900855"/>
            <a:ext cx="784772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Fail-safe机制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84772" y="3199816"/>
            <a:ext cx="3269885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断电或异常时所有抽屉自动锁定,确保安全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82966" y="2751375"/>
            <a:ext cx="3494106" cy="822143"/>
          </a:xfrm>
          <a:custGeom>
            <a:avLst/>
            <a:gdLst/>
            <a:ahLst/>
            <a:cxnLst/>
            <a:rect l="l" t="t" r="r" b="b"/>
            <a:pathLst>
              <a:path w="3494106" h="822143">
                <a:moveTo>
                  <a:pt x="74741" y="0"/>
                </a:moveTo>
                <a:lnTo>
                  <a:pt x="3419365" y="0"/>
                </a:lnTo>
                <a:cubicBezTo>
                  <a:pt x="3460643" y="0"/>
                  <a:pt x="3494106" y="33463"/>
                  <a:pt x="3494106" y="74741"/>
                </a:cubicBezTo>
                <a:lnTo>
                  <a:pt x="3494106" y="747402"/>
                </a:lnTo>
                <a:cubicBezTo>
                  <a:pt x="3494106" y="788680"/>
                  <a:pt x="3460643" y="822143"/>
                  <a:pt x="3419365" y="822143"/>
                </a:cubicBezTo>
                <a:lnTo>
                  <a:pt x="74741" y="822143"/>
                </a:lnTo>
                <a:cubicBezTo>
                  <a:pt x="33463" y="822143"/>
                  <a:pt x="0" y="788680"/>
                  <a:pt x="0" y="747402"/>
                </a:cubicBezTo>
                <a:lnTo>
                  <a:pt x="0" y="74741"/>
                </a:lnTo>
                <a:cubicBezTo>
                  <a:pt x="0" y="33463"/>
                  <a:pt x="33463" y="0"/>
                  <a:pt x="74741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4469816" y="2938225"/>
            <a:ext cx="112110" cy="149480"/>
          </a:xfrm>
          <a:custGeom>
            <a:avLst/>
            <a:gdLst/>
            <a:ahLst/>
            <a:cxnLst/>
            <a:rect l="l" t="t" r="r" b="b"/>
            <a:pathLst>
              <a:path w="112110" h="149480">
                <a:moveTo>
                  <a:pt x="72959" y="19503"/>
                </a:moveTo>
                <a:cubicBezTo>
                  <a:pt x="75996" y="15328"/>
                  <a:pt x="75061" y="9489"/>
                  <a:pt x="70886" y="6452"/>
                </a:cubicBezTo>
                <a:cubicBezTo>
                  <a:pt x="66711" y="3416"/>
                  <a:pt x="60872" y="4350"/>
                  <a:pt x="57836" y="8525"/>
                </a:cubicBezTo>
                <a:lnTo>
                  <a:pt x="26889" y="51063"/>
                </a:lnTo>
                <a:lnTo>
                  <a:pt x="15941" y="40114"/>
                </a:lnTo>
                <a:cubicBezTo>
                  <a:pt x="12291" y="36465"/>
                  <a:pt x="6365" y="36465"/>
                  <a:pt x="2715" y="40114"/>
                </a:cubicBezTo>
                <a:cubicBezTo>
                  <a:pt x="-934" y="43764"/>
                  <a:pt x="-934" y="49691"/>
                  <a:pt x="2715" y="53340"/>
                </a:cubicBezTo>
                <a:lnTo>
                  <a:pt x="21400" y="72025"/>
                </a:lnTo>
                <a:cubicBezTo>
                  <a:pt x="23327" y="73952"/>
                  <a:pt x="26013" y="74945"/>
                  <a:pt x="28728" y="74740"/>
                </a:cubicBezTo>
                <a:cubicBezTo>
                  <a:pt x="31443" y="74536"/>
                  <a:pt x="33954" y="73134"/>
                  <a:pt x="35560" y="70916"/>
                </a:cubicBezTo>
                <a:lnTo>
                  <a:pt x="72930" y="19532"/>
                </a:lnTo>
                <a:close/>
                <a:moveTo>
                  <a:pt x="110329" y="59208"/>
                </a:moveTo>
                <a:cubicBezTo>
                  <a:pt x="113366" y="55033"/>
                  <a:pt x="112431" y="49194"/>
                  <a:pt x="108257" y="46158"/>
                </a:cubicBezTo>
                <a:cubicBezTo>
                  <a:pt x="104082" y="43122"/>
                  <a:pt x="98243" y="44056"/>
                  <a:pt x="95206" y="48231"/>
                </a:cubicBezTo>
                <a:lnTo>
                  <a:pt x="45574" y="116460"/>
                </a:lnTo>
                <a:lnTo>
                  <a:pt x="25283" y="96170"/>
                </a:lnTo>
                <a:cubicBezTo>
                  <a:pt x="21634" y="92520"/>
                  <a:pt x="15707" y="92520"/>
                  <a:pt x="12058" y="96170"/>
                </a:cubicBezTo>
                <a:cubicBezTo>
                  <a:pt x="8408" y="99819"/>
                  <a:pt x="8408" y="105746"/>
                  <a:pt x="12058" y="109395"/>
                </a:cubicBezTo>
                <a:lnTo>
                  <a:pt x="40085" y="137423"/>
                </a:lnTo>
                <a:cubicBezTo>
                  <a:pt x="42012" y="139350"/>
                  <a:pt x="44698" y="140342"/>
                  <a:pt x="47413" y="140138"/>
                </a:cubicBezTo>
                <a:cubicBezTo>
                  <a:pt x="50129" y="139934"/>
                  <a:pt x="52639" y="138532"/>
                  <a:pt x="54245" y="136313"/>
                </a:cubicBezTo>
                <a:lnTo>
                  <a:pt x="110300" y="5923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Text 14"/>
          <p:cNvSpPr/>
          <p:nvPr/>
        </p:nvSpPr>
        <p:spPr>
          <a:xfrm>
            <a:off x="4694037" y="2900855"/>
            <a:ext cx="672662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确定性执行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432446" y="3199816"/>
            <a:ext cx="3269885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多重条件判断,物理锁定确保只能正确执行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35292" y="3722998"/>
            <a:ext cx="3494106" cy="822143"/>
          </a:xfrm>
          <a:custGeom>
            <a:avLst/>
            <a:gdLst/>
            <a:ahLst/>
            <a:cxnLst/>
            <a:rect l="l" t="t" r="r" b="b"/>
            <a:pathLst>
              <a:path w="3494106" h="822143">
                <a:moveTo>
                  <a:pt x="74741" y="0"/>
                </a:moveTo>
                <a:lnTo>
                  <a:pt x="3419365" y="0"/>
                </a:lnTo>
                <a:cubicBezTo>
                  <a:pt x="3460643" y="0"/>
                  <a:pt x="3494106" y="33463"/>
                  <a:pt x="3494106" y="74741"/>
                </a:cubicBezTo>
                <a:lnTo>
                  <a:pt x="3494106" y="747402"/>
                </a:lnTo>
                <a:cubicBezTo>
                  <a:pt x="3494106" y="788680"/>
                  <a:pt x="3460643" y="822143"/>
                  <a:pt x="3419365" y="822143"/>
                </a:cubicBezTo>
                <a:lnTo>
                  <a:pt x="74741" y="822143"/>
                </a:lnTo>
                <a:cubicBezTo>
                  <a:pt x="33463" y="822143"/>
                  <a:pt x="0" y="788680"/>
                  <a:pt x="0" y="747402"/>
                </a:cubicBezTo>
                <a:lnTo>
                  <a:pt x="0" y="74741"/>
                </a:lnTo>
                <a:cubicBezTo>
                  <a:pt x="0" y="33463"/>
                  <a:pt x="33463" y="0"/>
                  <a:pt x="74741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803457" y="3909848"/>
            <a:ext cx="149480" cy="149480"/>
          </a:xfrm>
          <a:custGeom>
            <a:avLst/>
            <a:gdLst/>
            <a:ahLst/>
            <a:cxnLst/>
            <a:rect l="l" t="t" r="r" b="b"/>
            <a:pathLst>
              <a:path w="149480" h="149480">
                <a:moveTo>
                  <a:pt x="67879" y="1518"/>
                </a:moveTo>
                <a:cubicBezTo>
                  <a:pt x="72229" y="-496"/>
                  <a:pt x="77251" y="-496"/>
                  <a:pt x="81601" y="1518"/>
                </a:cubicBezTo>
                <a:lnTo>
                  <a:pt x="145422" y="31006"/>
                </a:lnTo>
                <a:cubicBezTo>
                  <a:pt x="147904" y="32144"/>
                  <a:pt x="149480" y="34626"/>
                  <a:pt x="149480" y="37370"/>
                </a:cubicBezTo>
                <a:cubicBezTo>
                  <a:pt x="149480" y="40114"/>
                  <a:pt x="147904" y="42596"/>
                  <a:pt x="145422" y="43735"/>
                </a:cubicBezTo>
                <a:lnTo>
                  <a:pt x="81601" y="73222"/>
                </a:lnTo>
                <a:cubicBezTo>
                  <a:pt x="77251" y="75237"/>
                  <a:pt x="72229" y="75237"/>
                  <a:pt x="67879" y="73222"/>
                </a:cubicBezTo>
                <a:lnTo>
                  <a:pt x="4058" y="43735"/>
                </a:lnTo>
                <a:cubicBezTo>
                  <a:pt x="1577" y="42567"/>
                  <a:pt x="0" y="40085"/>
                  <a:pt x="0" y="37370"/>
                </a:cubicBezTo>
                <a:cubicBezTo>
                  <a:pt x="0" y="34655"/>
                  <a:pt x="1577" y="32144"/>
                  <a:pt x="4058" y="31006"/>
                </a:cubicBezTo>
                <a:lnTo>
                  <a:pt x="67879" y="1518"/>
                </a:lnTo>
                <a:close/>
                <a:moveTo>
                  <a:pt x="14043" y="63763"/>
                </a:moveTo>
                <a:lnTo>
                  <a:pt x="62011" y="85922"/>
                </a:lnTo>
                <a:cubicBezTo>
                  <a:pt x="70098" y="89659"/>
                  <a:pt x="79411" y="89659"/>
                  <a:pt x="87499" y="85922"/>
                </a:cubicBezTo>
                <a:lnTo>
                  <a:pt x="135467" y="63763"/>
                </a:lnTo>
                <a:lnTo>
                  <a:pt x="145422" y="68376"/>
                </a:lnTo>
                <a:cubicBezTo>
                  <a:pt x="147904" y="69514"/>
                  <a:pt x="149480" y="71996"/>
                  <a:pt x="149480" y="74740"/>
                </a:cubicBezTo>
                <a:cubicBezTo>
                  <a:pt x="149480" y="77485"/>
                  <a:pt x="147904" y="79966"/>
                  <a:pt x="145422" y="81105"/>
                </a:cubicBezTo>
                <a:lnTo>
                  <a:pt x="81601" y="110592"/>
                </a:lnTo>
                <a:cubicBezTo>
                  <a:pt x="77251" y="112607"/>
                  <a:pt x="72229" y="112607"/>
                  <a:pt x="67879" y="110592"/>
                </a:cubicBezTo>
                <a:lnTo>
                  <a:pt x="4058" y="81105"/>
                </a:lnTo>
                <a:cubicBezTo>
                  <a:pt x="1577" y="79937"/>
                  <a:pt x="0" y="77455"/>
                  <a:pt x="0" y="74740"/>
                </a:cubicBezTo>
                <a:cubicBezTo>
                  <a:pt x="0" y="72025"/>
                  <a:pt x="1577" y="69514"/>
                  <a:pt x="4058" y="68376"/>
                </a:cubicBezTo>
                <a:lnTo>
                  <a:pt x="14014" y="63763"/>
                </a:lnTo>
                <a:close/>
                <a:moveTo>
                  <a:pt x="4058" y="105746"/>
                </a:moveTo>
                <a:lnTo>
                  <a:pt x="14014" y="101133"/>
                </a:lnTo>
                <a:lnTo>
                  <a:pt x="61982" y="123292"/>
                </a:lnTo>
                <a:cubicBezTo>
                  <a:pt x="70069" y="127029"/>
                  <a:pt x="79382" y="127029"/>
                  <a:pt x="87469" y="123292"/>
                </a:cubicBezTo>
                <a:lnTo>
                  <a:pt x="135437" y="101133"/>
                </a:lnTo>
                <a:lnTo>
                  <a:pt x="145393" y="105746"/>
                </a:lnTo>
                <a:cubicBezTo>
                  <a:pt x="147875" y="106884"/>
                  <a:pt x="149451" y="109366"/>
                  <a:pt x="149451" y="112110"/>
                </a:cubicBezTo>
                <a:cubicBezTo>
                  <a:pt x="149451" y="114855"/>
                  <a:pt x="147875" y="117336"/>
                  <a:pt x="145393" y="118475"/>
                </a:cubicBezTo>
                <a:lnTo>
                  <a:pt x="81572" y="147962"/>
                </a:lnTo>
                <a:cubicBezTo>
                  <a:pt x="77222" y="149977"/>
                  <a:pt x="72200" y="149977"/>
                  <a:pt x="67850" y="147962"/>
                </a:cubicBezTo>
                <a:lnTo>
                  <a:pt x="4058" y="118475"/>
                </a:lnTo>
                <a:cubicBezTo>
                  <a:pt x="1577" y="117307"/>
                  <a:pt x="0" y="114826"/>
                  <a:pt x="0" y="112110"/>
                </a:cubicBezTo>
                <a:cubicBezTo>
                  <a:pt x="0" y="109395"/>
                  <a:pt x="1577" y="106884"/>
                  <a:pt x="4058" y="10574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Text 18"/>
          <p:cNvSpPr/>
          <p:nvPr/>
        </p:nvSpPr>
        <p:spPr>
          <a:xfrm>
            <a:off x="1046363" y="3872478"/>
            <a:ext cx="915568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冗余与物理约束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84772" y="4171439"/>
            <a:ext cx="3269885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硬件层面的物理约束,不依赖软件补救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282966" y="3722998"/>
            <a:ext cx="3494106" cy="822143"/>
          </a:xfrm>
          <a:custGeom>
            <a:avLst/>
            <a:gdLst/>
            <a:ahLst/>
            <a:cxnLst/>
            <a:rect l="l" t="t" r="r" b="b"/>
            <a:pathLst>
              <a:path w="3494106" h="822143">
                <a:moveTo>
                  <a:pt x="74741" y="0"/>
                </a:moveTo>
                <a:lnTo>
                  <a:pt x="3419365" y="0"/>
                </a:lnTo>
                <a:cubicBezTo>
                  <a:pt x="3460643" y="0"/>
                  <a:pt x="3494106" y="33463"/>
                  <a:pt x="3494106" y="74741"/>
                </a:cubicBezTo>
                <a:lnTo>
                  <a:pt x="3494106" y="747402"/>
                </a:lnTo>
                <a:cubicBezTo>
                  <a:pt x="3494106" y="788680"/>
                  <a:pt x="3460643" y="822143"/>
                  <a:pt x="3419365" y="822143"/>
                </a:cubicBezTo>
                <a:lnTo>
                  <a:pt x="74741" y="822143"/>
                </a:lnTo>
                <a:cubicBezTo>
                  <a:pt x="33463" y="822143"/>
                  <a:pt x="0" y="788680"/>
                  <a:pt x="0" y="747402"/>
                </a:cubicBezTo>
                <a:lnTo>
                  <a:pt x="0" y="74741"/>
                </a:lnTo>
                <a:cubicBezTo>
                  <a:pt x="0" y="33463"/>
                  <a:pt x="33463" y="0"/>
                  <a:pt x="74741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4451131" y="3909848"/>
            <a:ext cx="149480" cy="149480"/>
          </a:xfrm>
          <a:custGeom>
            <a:avLst/>
            <a:gdLst/>
            <a:ahLst/>
            <a:cxnLst/>
            <a:rect l="l" t="t" r="r" b="b"/>
            <a:pathLst>
              <a:path w="149480" h="149480">
                <a:moveTo>
                  <a:pt x="107206" y="120431"/>
                </a:moveTo>
                <a:lnTo>
                  <a:pt x="29049" y="42275"/>
                </a:lnTo>
                <a:cubicBezTo>
                  <a:pt x="22510" y="51442"/>
                  <a:pt x="18685" y="62653"/>
                  <a:pt x="18685" y="74740"/>
                </a:cubicBezTo>
                <a:cubicBezTo>
                  <a:pt x="18685" y="105687"/>
                  <a:pt x="43793" y="130795"/>
                  <a:pt x="74740" y="130795"/>
                </a:cubicBezTo>
                <a:cubicBezTo>
                  <a:pt x="86856" y="130795"/>
                  <a:pt x="98067" y="126971"/>
                  <a:pt x="107206" y="120431"/>
                </a:cubicBezTo>
                <a:close/>
                <a:moveTo>
                  <a:pt x="120431" y="107206"/>
                </a:moveTo>
                <a:cubicBezTo>
                  <a:pt x="126971" y="98038"/>
                  <a:pt x="130795" y="86827"/>
                  <a:pt x="130795" y="74740"/>
                </a:cubicBezTo>
                <a:cubicBezTo>
                  <a:pt x="130795" y="43793"/>
                  <a:pt x="105687" y="18685"/>
                  <a:pt x="74740" y="18685"/>
                </a:cubicBezTo>
                <a:cubicBezTo>
                  <a:pt x="62624" y="18685"/>
                  <a:pt x="51413" y="22510"/>
                  <a:pt x="42275" y="29049"/>
                </a:cubicBezTo>
                <a:lnTo>
                  <a:pt x="120431" y="107206"/>
                </a:lnTo>
                <a:close/>
                <a:moveTo>
                  <a:pt x="0" y="74740"/>
                </a:moveTo>
                <a:cubicBezTo>
                  <a:pt x="0" y="33490"/>
                  <a:pt x="33490" y="0"/>
                  <a:pt x="74740" y="0"/>
                </a:cubicBezTo>
                <a:cubicBezTo>
                  <a:pt x="115990" y="0"/>
                  <a:pt x="149480" y="33490"/>
                  <a:pt x="149480" y="74740"/>
                </a:cubicBezTo>
                <a:cubicBezTo>
                  <a:pt x="149480" y="115990"/>
                  <a:pt x="115990" y="149480"/>
                  <a:pt x="74740" y="149480"/>
                </a:cubicBezTo>
                <a:cubicBezTo>
                  <a:pt x="33490" y="149480"/>
                  <a:pt x="0" y="115990"/>
                  <a:pt x="0" y="7474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4" name="Text 22"/>
          <p:cNvSpPr/>
          <p:nvPr/>
        </p:nvSpPr>
        <p:spPr>
          <a:xfrm>
            <a:off x="4694037" y="3872478"/>
            <a:ext cx="794115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避免监管触发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432446" y="4171439"/>
            <a:ext cx="3269885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不做诊断、不做治疗、不做自动医疗决策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92386" y="4956211"/>
            <a:ext cx="7614161" cy="1195844"/>
          </a:xfrm>
          <a:custGeom>
            <a:avLst/>
            <a:gdLst/>
            <a:ahLst/>
            <a:cxnLst/>
            <a:rect l="l" t="t" r="r" b="b"/>
            <a:pathLst>
              <a:path w="7614161" h="1195844">
                <a:moveTo>
                  <a:pt x="37370" y="0"/>
                </a:moveTo>
                <a:lnTo>
                  <a:pt x="7539421" y="0"/>
                </a:lnTo>
                <a:cubicBezTo>
                  <a:pt x="7580699" y="0"/>
                  <a:pt x="7614161" y="33462"/>
                  <a:pt x="7614161" y="74740"/>
                </a:cubicBezTo>
                <a:lnTo>
                  <a:pt x="7614161" y="1121103"/>
                </a:lnTo>
                <a:cubicBezTo>
                  <a:pt x="7614161" y="1162381"/>
                  <a:pt x="7580699" y="1195844"/>
                  <a:pt x="7539421" y="1195844"/>
                </a:cubicBezTo>
                <a:lnTo>
                  <a:pt x="37370" y="1195844"/>
                </a:lnTo>
                <a:cubicBezTo>
                  <a:pt x="16731" y="1195844"/>
                  <a:pt x="0" y="1179113"/>
                  <a:pt x="0" y="1158474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392386" y="4956211"/>
            <a:ext cx="37370" cy="1195844"/>
          </a:xfrm>
          <a:custGeom>
            <a:avLst/>
            <a:gdLst/>
            <a:ahLst/>
            <a:cxnLst/>
            <a:rect l="l" t="t" r="r" b="b"/>
            <a:pathLst>
              <a:path w="37370" h="1195844">
                <a:moveTo>
                  <a:pt x="37370" y="0"/>
                </a:moveTo>
                <a:lnTo>
                  <a:pt x="37370" y="0"/>
                </a:lnTo>
                <a:lnTo>
                  <a:pt x="37370" y="1195844"/>
                </a:lnTo>
                <a:lnTo>
                  <a:pt x="37370" y="1195844"/>
                </a:lnTo>
                <a:cubicBezTo>
                  <a:pt x="16731" y="1195844"/>
                  <a:pt x="0" y="1179113"/>
                  <a:pt x="0" y="1158474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8" name="Shape 26"/>
          <p:cNvSpPr/>
          <p:nvPr/>
        </p:nvSpPr>
        <p:spPr>
          <a:xfrm>
            <a:off x="597922" y="5161747"/>
            <a:ext cx="280276" cy="224221"/>
          </a:xfrm>
          <a:custGeom>
            <a:avLst/>
            <a:gdLst/>
            <a:ahLst/>
            <a:cxnLst/>
            <a:rect l="l" t="t" r="r" b="b"/>
            <a:pathLst>
              <a:path w="280276" h="224221">
                <a:moveTo>
                  <a:pt x="168166" y="14014"/>
                </a:moveTo>
                <a:lnTo>
                  <a:pt x="224221" y="14014"/>
                </a:lnTo>
                <a:cubicBezTo>
                  <a:pt x="231972" y="14014"/>
                  <a:pt x="238234" y="20276"/>
                  <a:pt x="238234" y="28028"/>
                </a:cubicBezTo>
                <a:cubicBezTo>
                  <a:pt x="238234" y="35779"/>
                  <a:pt x="231972" y="42041"/>
                  <a:pt x="224221" y="42041"/>
                </a:cubicBezTo>
                <a:lnTo>
                  <a:pt x="174472" y="42041"/>
                </a:lnTo>
                <a:cubicBezTo>
                  <a:pt x="172194" y="53340"/>
                  <a:pt x="164443" y="62668"/>
                  <a:pt x="154152" y="67135"/>
                </a:cubicBezTo>
                <a:lnTo>
                  <a:pt x="154152" y="196193"/>
                </a:lnTo>
                <a:lnTo>
                  <a:pt x="224221" y="196193"/>
                </a:lnTo>
                <a:cubicBezTo>
                  <a:pt x="231972" y="196193"/>
                  <a:pt x="238234" y="202456"/>
                  <a:pt x="238234" y="210207"/>
                </a:cubicBezTo>
                <a:cubicBezTo>
                  <a:pt x="238234" y="217958"/>
                  <a:pt x="231972" y="224221"/>
                  <a:pt x="224221" y="224221"/>
                </a:cubicBezTo>
                <a:lnTo>
                  <a:pt x="56055" y="224221"/>
                </a:lnTo>
                <a:cubicBezTo>
                  <a:pt x="48304" y="224221"/>
                  <a:pt x="42041" y="217958"/>
                  <a:pt x="42041" y="210207"/>
                </a:cubicBezTo>
                <a:cubicBezTo>
                  <a:pt x="42041" y="202456"/>
                  <a:pt x="48304" y="196193"/>
                  <a:pt x="56055" y="196193"/>
                </a:cubicBezTo>
                <a:lnTo>
                  <a:pt x="126124" y="196193"/>
                </a:lnTo>
                <a:lnTo>
                  <a:pt x="126124" y="67135"/>
                </a:lnTo>
                <a:cubicBezTo>
                  <a:pt x="115833" y="62624"/>
                  <a:pt x="108081" y="53296"/>
                  <a:pt x="105804" y="42041"/>
                </a:cubicBezTo>
                <a:lnTo>
                  <a:pt x="56055" y="42041"/>
                </a:lnTo>
                <a:cubicBezTo>
                  <a:pt x="48304" y="42041"/>
                  <a:pt x="42041" y="35779"/>
                  <a:pt x="42041" y="28028"/>
                </a:cubicBezTo>
                <a:cubicBezTo>
                  <a:pt x="42041" y="20276"/>
                  <a:pt x="48304" y="14014"/>
                  <a:pt x="56055" y="14014"/>
                </a:cubicBezTo>
                <a:lnTo>
                  <a:pt x="112110" y="14014"/>
                </a:lnTo>
                <a:cubicBezTo>
                  <a:pt x="118504" y="5518"/>
                  <a:pt x="128664" y="0"/>
                  <a:pt x="140138" y="0"/>
                </a:cubicBezTo>
                <a:cubicBezTo>
                  <a:pt x="151612" y="0"/>
                  <a:pt x="161772" y="5518"/>
                  <a:pt x="168166" y="14014"/>
                </a:cubicBezTo>
                <a:close/>
                <a:moveTo>
                  <a:pt x="192514" y="140138"/>
                </a:moveTo>
                <a:lnTo>
                  <a:pt x="255927" y="140138"/>
                </a:lnTo>
                <a:lnTo>
                  <a:pt x="224221" y="85747"/>
                </a:lnTo>
                <a:lnTo>
                  <a:pt x="192514" y="140138"/>
                </a:lnTo>
                <a:close/>
                <a:moveTo>
                  <a:pt x="224221" y="182179"/>
                </a:moveTo>
                <a:cubicBezTo>
                  <a:pt x="196675" y="182179"/>
                  <a:pt x="173771" y="167290"/>
                  <a:pt x="169041" y="147627"/>
                </a:cubicBezTo>
                <a:cubicBezTo>
                  <a:pt x="167903" y="142809"/>
                  <a:pt x="169479" y="137861"/>
                  <a:pt x="171976" y="133569"/>
                </a:cubicBezTo>
                <a:lnTo>
                  <a:pt x="213667" y="62099"/>
                </a:lnTo>
                <a:cubicBezTo>
                  <a:pt x="215856" y="58332"/>
                  <a:pt x="219885" y="56055"/>
                  <a:pt x="224221" y="56055"/>
                </a:cubicBezTo>
                <a:cubicBezTo>
                  <a:pt x="228556" y="56055"/>
                  <a:pt x="232585" y="58376"/>
                  <a:pt x="234775" y="62099"/>
                </a:cubicBezTo>
                <a:lnTo>
                  <a:pt x="276466" y="133569"/>
                </a:lnTo>
                <a:cubicBezTo>
                  <a:pt x="278962" y="137861"/>
                  <a:pt x="280539" y="142809"/>
                  <a:pt x="279400" y="147627"/>
                </a:cubicBezTo>
                <a:cubicBezTo>
                  <a:pt x="274670" y="167246"/>
                  <a:pt x="251767" y="182179"/>
                  <a:pt x="224221" y="182179"/>
                </a:cubicBezTo>
                <a:close/>
                <a:moveTo>
                  <a:pt x="55530" y="85747"/>
                </a:moveTo>
                <a:lnTo>
                  <a:pt x="23823" y="140138"/>
                </a:lnTo>
                <a:lnTo>
                  <a:pt x="87280" y="140138"/>
                </a:lnTo>
                <a:lnTo>
                  <a:pt x="55530" y="85747"/>
                </a:lnTo>
                <a:close/>
                <a:moveTo>
                  <a:pt x="394" y="147627"/>
                </a:moveTo>
                <a:cubicBezTo>
                  <a:pt x="-744" y="142809"/>
                  <a:pt x="832" y="137861"/>
                  <a:pt x="3328" y="133569"/>
                </a:cubicBezTo>
                <a:lnTo>
                  <a:pt x="45019" y="62099"/>
                </a:lnTo>
                <a:cubicBezTo>
                  <a:pt x="47209" y="58332"/>
                  <a:pt x="51238" y="56055"/>
                  <a:pt x="55573" y="56055"/>
                </a:cubicBezTo>
                <a:cubicBezTo>
                  <a:pt x="59909" y="56055"/>
                  <a:pt x="63938" y="58376"/>
                  <a:pt x="66128" y="62099"/>
                </a:cubicBezTo>
                <a:lnTo>
                  <a:pt x="107819" y="133569"/>
                </a:lnTo>
                <a:cubicBezTo>
                  <a:pt x="110315" y="137861"/>
                  <a:pt x="111891" y="142809"/>
                  <a:pt x="110753" y="147627"/>
                </a:cubicBezTo>
                <a:cubicBezTo>
                  <a:pt x="106023" y="167246"/>
                  <a:pt x="83119" y="182179"/>
                  <a:pt x="55573" y="182179"/>
                </a:cubicBezTo>
                <a:cubicBezTo>
                  <a:pt x="28028" y="182179"/>
                  <a:pt x="5124" y="167290"/>
                  <a:pt x="394" y="14762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9" name="Text 27"/>
          <p:cNvSpPr/>
          <p:nvPr/>
        </p:nvSpPr>
        <p:spPr>
          <a:xfrm>
            <a:off x="990308" y="5143062"/>
            <a:ext cx="990308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监管合规策略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6607" y="5554133"/>
            <a:ext cx="130795" cy="149480"/>
          </a:xfrm>
          <a:custGeom>
            <a:avLst/>
            <a:gdLst/>
            <a:ahLst/>
            <a:cxnLst/>
            <a:rect l="l" t="t" r="r" b="b"/>
            <a:pathLst>
              <a:path w="130795" h="149480">
                <a:moveTo>
                  <a:pt x="126942" y="20466"/>
                </a:moveTo>
                <a:cubicBezTo>
                  <a:pt x="131117" y="23502"/>
                  <a:pt x="132051" y="29341"/>
                  <a:pt x="129014" y="33516"/>
                </a:cubicBezTo>
                <a:lnTo>
                  <a:pt x="54274" y="136284"/>
                </a:lnTo>
                <a:cubicBezTo>
                  <a:pt x="52669" y="138503"/>
                  <a:pt x="50187" y="139875"/>
                  <a:pt x="47443" y="140109"/>
                </a:cubicBezTo>
                <a:cubicBezTo>
                  <a:pt x="44698" y="140342"/>
                  <a:pt x="42041" y="139320"/>
                  <a:pt x="40114" y="137394"/>
                </a:cubicBezTo>
                <a:lnTo>
                  <a:pt x="2744" y="100023"/>
                </a:lnTo>
                <a:cubicBezTo>
                  <a:pt x="-905" y="96374"/>
                  <a:pt x="-905" y="90447"/>
                  <a:pt x="2744" y="86798"/>
                </a:cubicBezTo>
                <a:cubicBezTo>
                  <a:pt x="6394" y="83149"/>
                  <a:pt x="12320" y="83149"/>
                  <a:pt x="15970" y="86798"/>
                </a:cubicBezTo>
                <a:lnTo>
                  <a:pt x="45603" y="116431"/>
                </a:lnTo>
                <a:lnTo>
                  <a:pt x="113920" y="22510"/>
                </a:lnTo>
                <a:cubicBezTo>
                  <a:pt x="116957" y="18335"/>
                  <a:pt x="122796" y="17400"/>
                  <a:pt x="126971" y="2043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1" name="Text 29"/>
          <p:cNvSpPr/>
          <p:nvPr/>
        </p:nvSpPr>
        <p:spPr>
          <a:xfrm>
            <a:off x="838930" y="5516763"/>
            <a:ext cx="2139439" cy="4484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不诊断:</a:t>
            </a:r>
            <a:pPr>
              <a:lnSpc>
                <a:spcPct val="13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不进行疾病诊断或症状判断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082670" y="5554133"/>
            <a:ext cx="130795" cy="149480"/>
          </a:xfrm>
          <a:custGeom>
            <a:avLst/>
            <a:gdLst/>
            <a:ahLst/>
            <a:cxnLst/>
            <a:rect l="l" t="t" r="r" b="b"/>
            <a:pathLst>
              <a:path w="130795" h="149480">
                <a:moveTo>
                  <a:pt x="126942" y="20466"/>
                </a:moveTo>
                <a:cubicBezTo>
                  <a:pt x="131117" y="23502"/>
                  <a:pt x="132051" y="29341"/>
                  <a:pt x="129014" y="33516"/>
                </a:cubicBezTo>
                <a:lnTo>
                  <a:pt x="54274" y="136284"/>
                </a:lnTo>
                <a:cubicBezTo>
                  <a:pt x="52669" y="138503"/>
                  <a:pt x="50187" y="139875"/>
                  <a:pt x="47443" y="140109"/>
                </a:cubicBezTo>
                <a:cubicBezTo>
                  <a:pt x="44698" y="140342"/>
                  <a:pt x="42041" y="139320"/>
                  <a:pt x="40114" y="137394"/>
                </a:cubicBezTo>
                <a:lnTo>
                  <a:pt x="2744" y="100023"/>
                </a:lnTo>
                <a:cubicBezTo>
                  <a:pt x="-905" y="96374"/>
                  <a:pt x="-905" y="90447"/>
                  <a:pt x="2744" y="86798"/>
                </a:cubicBezTo>
                <a:cubicBezTo>
                  <a:pt x="6394" y="83149"/>
                  <a:pt x="12320" y="83149"/>
                  <a:pt x="15970" y="86798"/>
                </a:cubicBezTo>
                <a:lnTo>
                  <a:pt x="45603" y="116431"/>
                </a:lnTo>
                <a:lnTo>
                  <a:pt x="113920" y="22510"/>
                </a:lnTo>
                <a:cubicBezTo>
                  <a:pt x="116957" y="18335"/>
                  <a:pt x="122796" y="17400"/>
                  <a:pt x="126971" y="2043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3" name="Text 31"/>
          <p:cNvSpPr/>
          <p:nvPr/>
        </p:nvSpPr>
        <p:spPr>
          <a:xfrm>
            <a:off x="3316233" y="5516763"/>
            <a:ext cx="210206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不治疗:</a:t>
            </a:r>
            <a:pPr>
              <a:lnSpc>
                <a:spcPct val="13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不自动调整药物或剂量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534718" y="5554133"/>
            <a:ext cx="130795" cy="149480"/>
          </a:xfrm>
          <a:custGeom>
            <a:avLst/>
            <a:gdLst/>
            <a:ahLst/>
            <a:cxnLst/>
            <a:rect l="l" t="t" r="r" b="b"/>
            <a:pathLst>
              <a:path w="130795" h="149480">
                <a:moveTo>
                  <a:pt x="126942" y="20466"/>
                </a:moveTo>
                <a:cubicBezTo>
                  <a:pt x="131117" y="23502"/>
                  <a:pt x="132051" y="29341"/>
                  <a:pt x="129014" y="33516"/>
                </a:cubicBezTo>
                <a:lnTo>
                  <a:pt x="54274" y="136284"/>
                </a:lnTo>
                <a:cubicBezTo>
                  <a:pt x="52669" y="138503"/>
                  <a:pt x="50187" y="139875"/>
                  <a:pt x="47443" y="140109"/>
                </a:cubicBezTo>
                <a:cubicBezTo>
                  <a:pt x="44698" y="140342"/>
                  <a:pt x="42041" y="139320"/>
                  <a:pt x="40114" y="137394"/>
                </a:cubicBezTo>
                <a:lnTo>
                  <a:pt x="2744" y="100023"/>
                </a:lnTo>
                <a:cubicBezTo>
                  <a:pt x="-905" y="96374"/>
                  <a:pt x="-905" y="90447"/>
                  <a:pt x="2744" y="86798"/>
                </a:cubicBezTo>
                <a:cubicBezTo>
                  <a:pt x="6394" y="83149"/>
                  <a:pt x="12320" y="83149"/>
                  <a:pt x="15970" y="86798"/>
                </a:cubicBezTo>
                <a:lnTo>
                  <a:pt x="45603" y="116431"/>
                </a:lnTo>
                <a:lnTo>
                  <a:pt x="113920" y="22510"/>
                </a:lnTo>
                <a:cubicBezTo>
                  <a:pt x="116957" y="18335"/>
                  <a:pt x="122796" y="17400"/>
                  <a:pt x="126971" y="2043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Text 33"/>
          <p:cNvSpPr/>
          <p:nvPr/>
        </p:nvSpPr>
        <p:spPr>
          <a:xfrm>
            <a:off x="5762953" y="5516763"/>
            <a:ext cx="2130097" cy="4484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不决策:</a:t>
            </a:r>
            <a:pPr>
              <a:lnSpc>
                <a:spcPct val="13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所有医疗决策需人工确认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229673" y="1345324"/>
            <a:ext cx="3587531" cy="2849471"/>
          </a:xfrm>
          <a:custGeom>
            <a:avLst/>
            <a:gdLst/>
            <a:ahLst/>
            <a:cxnLst/>
            <a:rect l="l" t="t" r="r" b="b"/>
            <a:pathLst>
              <a:path w="3587531" h="2849471">
                <a:moveTo>
                  <a:pt x="74742" y="0"/>
                </a:moveTo>
                <a:lnTo>
                  <a:pt x="3512789" y="0"/>
                </a:lnTo>
                <a:cubicBezTo>
                  <a:pt x="3554068" y="0"/>
                  <a:pt x="3587531" y="33463"/>
                  <a:pt x="3587531" y="74742"/>
                </a:cubicBezTo>
                <a:lnTo>
                  <a:pt x="3587531" y="2774730"/>
                </a:lnTo>
                <a:cubicBezTo>
                  <a:pt x="3587531" y="2816008"/>
                  <a:pt x="3554068" y="2849471"/>
                  <a:pt x="3512789" y="2849471"/>
                </a:cubicBezTo>
                <a:lnTo>
                  <a:pt x="74742" y="2849471"/>
                </a:lnTo>
                <a:cubicBezTo>
                  <a:pt x="33463" y="2849471"/>
                  <a:pt x="0" y="2816008"/>
                  <a:pt x="0" y="2774730"/>
                </a:cubicBezTo>
                <a:lnTo>
                  <a:pt x="0" y="74742"/>
                </a:lnTo>
                <a:cubicBezTo>
                  <a:pt x="0" y="33463"/>
                  <a:pt x="33463" y="0"/>
                  <a:pt x="74742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9708128" y="1569545"/>
            <a:ext cx="630621" cy="560552"/>
          </a:xfrm>
          <a:custGeom>
            <a:avLst/>
            <a:gdLst/>
            <a:ahLst/>
            <a:cxnLst/>
            <a:rect l="l" t="t" r="r" b="b"/>
            <a:pathLst>
              <a:path w="630621" h="560552">
                <a:moveTo>
                  <a:pt x="261883" y="-8759"/>
                </a:moveTo>
                <a:cubicBezTo>
                  <a:pt x="255204" y="-15547"/>
                  <a:pt x="245460" y="-18284"/>
                  <a:pt x="236264" y="-15766"/>
                </a:cubicBezTo>
                <a:cubicBezTo>
                  <a:pt x="227067" y="-13247"/>
                  <a:pt x="219951" y="-6131"/>
                  <a:pt x="217652" y="3066"/>
                </a:cubicBezTo>
                <a:lnTo>
                  <a:pt x="200901" y="68974"/>
                </a:lnTo>
                <a:cubicBezTo>
                  <a:pt x="199697" y="73791"/>
                  <a:pt x="194770" y="76638"/>
                  <a:pt x="190062" y="75215"/>
                </a:cubicBezTo>
                <a:lnTo>
                  <a:pt x="124591" y="56822"/>
                </a:lnTo>
                <a:cubicBezTo>
                  <a:pt x="115395" y="54194"/>
                  <a:pt x="105541" y="56822"/>
                  <a:pt x="98863" y="63500"/>
                </a:cubicBezTo>
                <a:cubicBezTo>
                  <a:pt x="92184" y="70178"/>
                  <a:pt x="89557" y="80032"/>
                  <a:pt x="92184" y="89228"/>
                </a:cubicBezTo>
                <a:lnTo>
                  <a:pt x="110687" y="154699"/>
                </a:lnTo>
                <a:cubicBezTo>
                  <a:pt x="112001" y="159407"/>
                  <a:pt x="109154" y="164334"/>
                  <a:pt x="104447" y="165538"/>
                </a:cubicBezTo>
                <a:lnTo>
                  <a:pt x="38428" y="182289"/>
                </a:lnTo>
                <a:cubicBezTo>
                  <a:pt x="29232" y="184588"/>
                  <a:pt x="22006" y="191814"/>
                  <a:pt x="19488" y="201010"/>
                </a:cubicBezTo>
                <a:cubicBezTo>
                  <a:pt x="16970" y="210207"/>
                  <a:pt x="19707" y="219951"/>
                  <a:pt x="26495" y="226629"/>
                </a:cubicBezTo>
                <a:lnTo>
                  <a:pt x="75215" y="274035"/>
                </a:lnTo>
                <a:cubicBezTo>
                  <a:pt x="78718" y="277429"/>
                  <a:pt x="78718" y="283122"/>
                  <a:pt x="75215" y="286626"/>
                </a:cubicBezTo>
                <a:lnTo>
                  <a:pt x="26604" y="334032"/>
                </a:lnTo>
                <a:cubicBezTo>
                  <a:pt x="19816" y="340710"/>
                  <a:pt x="17079" y="350454"/>
                  <a:pt x="19597" y="359651"/>
                </a:cubicBezTo>
                <a:cubicBezTo>
                  <a:pt x="22116" y="368847"/>
                  <a:pt x="29341" y="375964"/>
                  <a:pt x="38538" y="378372"/>
                </a:cubicBezTo>
                <a:lnTo>
                  <a:pt x="104447" y="395123"/>
                </a:lnTo>
                <a:cubicBezTo>
                  <a:pt x="109264" y="396328"/>
                  <a:pt x="112110" y="401254"/>
                  <a:pt x="110687" y="405962"/>
                </a:cubicBezTo>
                <a:lnTo>
                  <a:pt x="92184" y="471323"/>
                </a:lnTo>
                <a:cubicBezTo>
                  <a:pt x="89557" y="480520"/>
                  <a:pt x="92184" y="490373"/>
                  <a:pt x="98863" y="497052"/>
                </a:cubicBezTo>
                <a:cubicBezTo>
                  <a:pt x="105541" y="503730"/>
                  <a:pt x="115395" y="506358"/>
                  <a:pt x="124591" y="503730"/>
                </a:cubicBezTo>
                <a:lnTo>
                  <a:pt x="190062" y="485228"/>
                </a:lnTo>
                <a:cubicBezTo>
                  <a:pt x="194770" y="483914"/>
                  <a:pt x="199697" y="486760"/>
                  <a:pt x="200901" y="491468"/>
                </a:cubicBezTo>
                <a:lnTo>
                  <a:pt x="217652" y="557377"/>
                </a:lnTo>
                <a:cubicBezTo>
                  <a:pt x="219951" y="566573"/>
                  <a:pt x="227177" y="573799"/>
                  <a:pt x="236373" y="576317"/>
                </a:cubicBezTo>
                <a:cubicBezTo>
                  <a:pt x="245570" y="578835"/>
                  <a:pt x="255314" y="576098"/>
                  <a:pt x="261992" y="569310"/>
                </a:cubicBezTo>
                <a:lnTo>
                  <a:pt x="309398" y="520591"/>
                </a:lnTo>
                <a:cubicBezTo>
                  <a:pt x="312792" y="517087"/>
                  <a:pt x="318485" y="517087"/>
                  <a:pt x="321989" y="520591"/>
                </a:cubicBezTo>
                <a:lnTo>
                  <a:pt x="369285" y="569310"/>
                </a:lnTo>
                <a:cubicBezTo>
                  <a:pt x="375964" y="576098"/>
                  <a:pt x="385708" y="578835"/>
                  <a:pt x="394904" y="576317"/>
                </a:cubicBezTo>
                <a:cubicBezTo>
                  <a:pt x="404101" y="573799"/>
                  <a:pt x="411217" y="566573"/>
                  <a:pt x="413626" y="557377"/>
                </a:cubicBezTo>
                <a:lnTo>
                  <a:pt x="430377" y="491578"/>
                </a:lnTo>
                <a:cubicBezTo>
                  <a:pt x="431581" y="486760"/>
                  <a:pt x="436508" y="483914"/>
                  <a:pt x="441216" y="485337"/>
                </a:cubicBezTo>
                <a:lnTo>
                  <a:pt x="506686" y="503840"/>
                </a:lnTo>
                <a:cubicBezTo>
                  <a:pt x="515883" y="506467"/>
                  <a:pt x="525736" y="503840"/>
                  <a:pt x="532415" y="497161"/>
                </a:cubicBezTo>
                <a:cubicBezTo>
                  <a:pt x="539093" y="490483"/>
                  <a:pt x="541721" y="480629"/>
                  <a:pt x="539093" y="471433"/>
                </a:cubicBezTo>
                <a:lnTo>
                  <a:pt x="520591" y="405962"/>
                </a:lnTo>
                <a:cubicBezTo>
                  <a:pt x="519277" y="401254"/>
                  <a:pt x="522123" y="396328"/>
                  <a:pt x="526831" y="395123"/>
                </a:cubicBezTo>
                <a:lnTo>
                  <a:pt x="592740" y="378372"/>
                </a:lnTo>
                <a:cubicBezTo>
                  <a:pt x="601936" y="376073"/>
                  <a:pt x="609162" y="368847"/>
                  <a:pt x="611680" y="359651"/>
                </a:cubicBezTo>
                <a:cubicBezTo>
                  <a:pt x="614198" y="350454"/>
                  <a:pt x="611461" y="340601"/>
                  <a:pt x="604673" y="334032"/>
                </a:cubicBezTo>
                <a:lnTo>
                  <a:pt x="555953" y="286626"/>
                </a:lnTo>
                <a:cubicBezTo>
                  <a:pt x="552450" y="283232"/>
                  <a:pt x="552450" y="277539"/>
                  <a:pt x="555953" y="274035"/>
                </a:cubicBezTo>
                <a:lnTo>
                  <a:pt x="604673" y="226629"/>
                </a:lnTo>
                <a:cubicBezTo>
                  <a:pt x="611461" y="219951"/>
                  <a:pt x="614198" y="210207"/>
                  <a:pt x="611680" y="201010"/>
                </a:cubicBezTo>
                <a:cubicBezTo>
                  <a:pt x="609162" y="191814"/>
                  <a:pt x="601936" y="184697"/>
                  <a:pt x="592740" y="182289"/>
                </a:cubicBezTo>
                <a:lnTo>
                  <a:pt x="526831" y="165538"/>
                </a:lnTo>
                <a:cubicBezTo>
                  <a:pt x="522014" y="164334"/>
                  <a:pt x="519167" y="159407"/>
                  <a:pt x="520591" y="154699"/>
                </a:cubicBezTo>
                <a:lnTo>
                  <a:pt x="539093" y="89228"/>
                </a:lnTo>
                <a:cubicBezTo>
                  <a:pt x="541721" y="80032"/>
                  <a:pt x="539093" y="70178"/>
                  <a:pt x="532415" y="63500"/>
                </a:cubicBezTo>
                <a:cubicBezTo>
                  <a:pt x="525736" y="56822"/>
                  <a:pt x="515883" y="54194"/>
                  <a:pt x="506686" y="56822"/>
                </a:cubicBezTo>
                <a:lnTo>
                  <a:pt x="441216" y="75324"/>
                </a:lnTo>
                <a:cubicBezTo>
                  <a:pt x="436508" y="76638"/>
                  <a:pt x="431581" y="73791"/>
                  <a:pt x="430377" y="69084"/>
                </a:cubicBezTo>
                <a:lnTo>
                  <a:pt x="413626" y="3066"/>
                </a:lnTo>
                <a:cubicBezTo>
                  <a:pt x="411327" y="-6131"/>
                  <a:pt x="404101" y="-13357"/>
                  <a:pt x="394904" y="-15875"/>
                </a:cubicBezTo>
                <a:cubicBezTo>
                  <a:pt x="385708" y="-18393"/>
                  <a:pt x="375964" y="-15656"/>
                  <a:pt x="369285" y="-8868"/>
                </a:cubicBezTo>
                <a:lnTo>
                  <a:pt x="321879" y="39961"/>
                </a:lnTo>
                <a:cubicBezTo>
                  <a:pt x="318485" y="43465"/>
                  <a:pt x="312792" y="43465"/>
                  <a:pt x="309289" y="39961"/>
                </a:cubicBezTo>
                <a:lnTo>
                  <a:pt x="261883" y="-875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8" name="Text 36"/>
          <p:cNvSpPr/>
          <p:nvPr/>
        </p:nvSpPr>
        <p:spPr>
          <a:xfrm>
            <a:off x="9280707" y="2354317"/>
            <a:ext cx="1485462" cy="336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07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医疗级标准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304064" y="2765389"/>
            <a:ext cx="1438749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7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Medical-Grade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574997" y="3251200"/>
            <a:ext cx="896883" cy="9343"/>
          </a:xfrm>
          <a:custGeom>
            <a:avLst/>
            <a:gdLst/>
            <a:ahLst/>
            <a:cxnLst/>
            <a:rect l="l" t="t" r="r" b="b"/>
            <a:pathLst>
              <a:path w="896883" h="9343">
                <a:moveTo>
                  <a:pt x="0" y="0"/>
                </a:moveTo>
                <a:lnTo>
                  <a:pt x="896883" y="0"/>
                </a:lnTo>
                <a:lnTo>
                  <a:pt x="896883" y="9343"/>
                </a:lnTo>
                <a:lnTo>
                  <a:pt x="0" y="9343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1" name="Text 39"/>
          <p:cNvSpPr/>
          <p:nvPr/>
        </p:nvSpPr>
        <p:spPr>
          <a:xfrm>
            <a:off x="9313406" y="3484763"/>
            <a:ext cx="1420064" cy="4858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以医疗设备标准设计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但避免触发监管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248358" y="4381646"/>
            <a:ext cx="3568846" cy="2475770"/>
          </a:xfrm>
          <a:custGeom>
            <a:avLst/>
            <a:gdLst/>
            <a:ahLst/>
            <a:cxnLst/>
            <a:rect l="l" t="t" r="r" b="b"/>
            <a:pathLst>
              <a:path w="3568846" h="2475770">
                <a:moveTo>
                  <a:pt x="37370" y="0"/>
                </a:moveTo>
                <a:lnTo>
                  <a:pt x="3494102" y="0"/>
                </a:lnTo>
                <a:cubicBezTo>
                  <a:pt x="3535382" y="0"/>
                  <a:pt x="3568846" y="33464"/>
                  <a:pt x="3568846" y="74743"/>
                </a:cubicBezTo>
                <a:lnTo>
                  <a:pt x="3568846" y="2401027"/>
                </a:lnTo>
                <a:cubicBezTo>
                  <a:pt x="3568846" y="2442306"/>
                  <a:pt x="3535382" y="2475770"/>
                  <a:pt x="3494102" y="2475770"/>
                </a:cubicBezTo>
                <a:lnTo>
                  <a:pt x="37370" y="2475770"/>
                </a:lnTo>
                <a:cubicBezTo>
                  <a:pt x="16731" y="2475770"/>
                  <a:pt x="0" y="2459039"/>
                  <a:pt x="0" y="2438400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C5A06D">
              <a:alpha val="25098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8248358" y="4381646"/>
            <a:ext cx="37370" cy="2475770"/>
          </a:xfrm>
          <a:custGeom>
            <a:avLst/>
            <a:gdLst/>
            <a:ahLst/>
            <a:cxnLst/>
            <a:rect l="l" t="t" r="r" b="b"/>
            <a:pathLst>
              <a:path w="37370" h="2475770">
                <a:moveTo>
                  <a:pt x="37370" y="0"/>
                </a:moveTo>
                <a:lnTo>
                  <a:pt x="37370" y="0"/>
                </a:lnTo>
                <a:lnTo>
                  <a:pt x="37370" y="2475770"/>
                </a:lnTo>
                <a:lnTo>
                  <a:pt x="37370" y="2475770"/>
                </a:lnTo>
                <a:cubicBezTo>
                  <a:pt x="16731" y="2475770"/>
                  <a:pt x="0" y="2459039"/>
                  <a:pt x="0" y="2438400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4" name="Shape 42"/>
          <p:cNvSpPr/>
          <p:nvPr/>
        </p:nvSpPr>
        <p:spPr>
          <a:xfrm>
            <a:off x="8546151" y="4605867"/>
            <a:ext cx="245241" cy="280276"/>
          </a:xfrm>
          <a:custGeom>
            <a:avLst/>
            <a:gdLst/>
            <a:ahLst/>
            <a:cxnLst/>
            <a:rect l="l" t="t" r="r" b="b"/>
            <a:pathLst>
              <a:path w="245241" h="280276">
                <a:moveTo>
                  <a:pt x="0" y="118241"/>
                </a:moveTo>
                <a:cubicBezTo>
                  <a:pt x="0" y="81948"/>
                  <a:pt x="29396" y="52552"/>
                  <a:pt x="65690" y="52552"/>
                </a:cubicBezTo>
                <a:lnTo>
                  <a:pt x="70069" y="52552"/>
                </a:lnTo>
                <a:cubicBezTo>
                  <a:pt x="79758" y="52552"/>
                  <a:pt x="87586" y="60380"/>
                  <a:pt x="87586" y="70069"/>
                </a:cubicBezTo>
                <a:cubicBezTo>
                  <a:pt x="87586" y="79758"/>
                  <a:pt x="79758" y="87586"/>
                  <a:pt x="70069" y="87586"/>
                </a:cubicBezTo>
                <a:lnTo>
                  <a:pt x="65690" y="87586"/>
                </a:lnTo>
                <a:cubicBezTo>
                  <a:pt x="48775" y="87586"/>
                  <a:pt x="35034" y="101326"/>
                  <a:pt x="35034" y="118241"/>
                </a:cubicBezTo>
                <a:lnTo>
                  <a:pt x="35034" y="122621"/>
                </a:lnTo>
                <a:lnTo>
                  <a:pt x="70069" y="122621"/>
                </a:lnTo>
                <a:cubicBezTo>
                  <a:pt x="89393" y="122621"/>
                  <a:pt x="105103" y="138331"/>
                  <a:pt x="105103" y="157655"/>
                </a:cubicBezTo>
                <a:lnTo>
                  <a:pt x="105103" y="192690"/>
                </a:lnTo>
                <a:cubicBezTo>
                  <a:pt x="105103" y="212013"/>
                  <a:pt x="89393" y="227724"/>
                  <a:pt x="70069" y="227724"/>
                </a:cubicBezTo>
                <a:lnTo>
                  <a:pt x="35034" y="227724"/>
                </a:lnTo>
                <a:cubicBezTo>
                  <a:pt x="15711" y="227724"/>
                  <a:pt x="0" y="212013"/>
                  <a:pt x="0" y="192690"/>
                </a:cubicBezTo>
                <a:lnTo>
                  <a:pt x="0" y="118241"/>
                </a:lnTo>
                <a:close/>
                <a:moveTo>
                  <a:pt x="140138" y="118241"/>
                </a:moveTo>
                <a:cubicBezTo>
                  <a:pt x="140138" y="81948"/>
                  <a:pt x="169534" y="52552"/>
                  <a:pt x="205828" y="52552"/>
                </a:cubicBezTo>
                <a:lnTo>
                  <a:pt x="210207" y="52552"/>
                </a:lnTo>
                <a:cubicBezTo>
                  <a:pt x="219896" y="52552"/>
                  <a:pt x="227724" y="60380"/>
                  <a:pt x="227724" y="70069"/>
                </a:cubicBezTo>
                <a:cubicBezTo>
                  <a:pt x="227724" y="79758"/>
                  <a:pt x="219896" y="87586"/>
                  <a:pt x="210207" y="87586"/>
                </a:cubicBezTo>
                <a:lnTo>
                  <a:pt x="205828" y="87586"/>
                </a:lnTo>
                <a:cubicBezTo>
                  <a:pt x="188913" y="87586"/>
                  <a:pt x="175172" y="101326"/>
                  <a:pt x="175172" y="118241"/>
                </a:cubicBezTo>
                <a:lnTo>
                  <a:pt x="175172" y="122621"/>
                </a:lnTo>
                <a:lnTo>
                  <a:pt x="210207" y="122621"/>
                </a:lnTo>
                <a:cubicBezTo>
                  <a:pt x="229531" y="122621"/>
                  <a:pt x="245241" y="138331"/>
                  <a:pt x="245241" y="157655"/>
                </a:cubicBezTo>
                <a:lnTo>
                  <a:pt x="245241" y="192690"/>
                </a:lnTo>
                <a:cubicBezTo>
                  <a:pt x="245241" y="212013"/>
                  <a:pt x="229531" y="227724"/>
                  <a:pt x="210207" y="227724"/>
                </a:cubicBezTo>
                <a:lnTo>
                  <a:pt x="175172" y="227724"/>
                </a:lnTo>
                <a:cubicBezTo>
                  <a:pt x="155849" y="227724"/>
                  <a:pt x="140138" y="212013"/>
                  <a:pt x="140138" y="192690"/>
                </a:cubicBezTo>
                <a:lnTo>
                  <a:pt x="140138" y="118241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5" name="Text 43"/>
          <p:cNvSpPr/>
          <p:nvPr/>
        </p:nvSpPr>
        <p:spPr>
          <a:xfrm>
            <a:off x="8991089" y="4605867"/>
            <a:ext cx="2699991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官方声明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991089" y="4979568"/>
            <a:ext cx="2690648" cy="10930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24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PAUHEX does not make medical decisions.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324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 ensures correct execution of human-defined rules.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991089" y="6184754"/>
            <a:ext cx="2681306" cy="4484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PAUHEX不做医疗决策,只确保人工定义规则的正确执行。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1619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User Experience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标准使用流程: 化繁为简的极致体验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333500"/>
            <a:ext cx="3667125" cy="2047875"/>
          </a:xfrm>
          <a:custGeom>
            <a:avLst/>
            <a:gdLst/>
            <a:ahLst/>
            <a:cxnLst/>
            <a:rect l="l" t="t" r="r" b="b"/>
            <a:pathLst>
              <a:path w="3667125" h="2047875">
                <a:moveTo>
                  <a:pt x="38100" y="0"/>
                </a:moveTo>
                <a:lnTo>
                  <a:pt x="3590924" y="0"/>
                </a:lnTo>
                <a:cubicBezTo>
                  <a:pt x="3632980" y="0"/>
                  <a:pt x="3667125" y="34145"/>
                  <a:pt x="3667125" y="76201"/>
                </a:cubicBezTo>
                <a:lnTo>
                  <a:pt x="3667125" y="1971674"/>
                </a:lnTo>
                <a:cubicBezTo>
                  <a:pt x="3667125" y="2013730"/>
                  <a:pt x="3632980" y="2047875"/>
                  <a:pt x="3590924" y="2047875"/>
                </a:cubicBez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333500"/>
            <a:ext cx="38100" cy="2047875"/>
          </a:xfrm>
          <a:custGeom>
            <a:avLst/>
            <a:gdLst/>
            <a:ahLst/>
            <a:cxnLst/>
            <a:rect l="l" t="t" r="r" b="b"/>
            <a:pathLst>
              <a:path w="38100" h="2047875">
                <a:moveTo>
                  <a:pt x="38100" y="0"/>
                </a:moveTo>
                <a:lnTo>
                  <a:pt x="38100" y="0"/>
                </a:lnTo>
                <a:lnTo>
                  <a:pt x="38100" y="2047875"/>
                </a:ln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47700" y="1562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777404" y="1657350"/>
            <a:ext cx="29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19200" y="1657350"/>
            <a:ext cx="1162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到达服药时间点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47700" y="2414588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系统RTC实时时钟触发用药事件,精准到分钟级控制,确保服药时间的准确性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73525" y="1333500"/>
            <a:ext cx="3667125" cy="2047875"/>
          </a:xfrm>
          <a:custGeom>
            <a:avLst/>
            <a:gdLst/>
            <a:ahLst/>
            <a:cxnLst/>
            <a:rect l="l" t="t" r="r" b="b"/>
            <a:pathLst>
              <a:path w="3667125" h="2047875">
                <a:moveTo>
                  <a:pt x="38100" y="0"/>
                </a:moveTo>
                <a:lnTo>
                  <a:pt x="3590924" y="0"/>
                </a:lnTo>
                <a:cubicBezTo>
                  <a:pt x="3632980" y="0"/>
                  <a:pt x="3667125" y="34145"/>
                  <a:pt x="3667125" y="76201"/>
                </a:cubicBezTo>
                <a:lnTo>
                  <a:pt x="3667125" y="1971674"/>
                </a:lnTo>
                <a:cubicBezTo>
                  <a:pt x="3667125" y="2013730"/>
                  <a:pt x="3632980" y="2047875"/>
                  <a:pt x="3590924" y="2047875"/>
                </a:cubicBez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4273525" y="1333500"/>
            <a:ext cx="38100" cy="2047875"/>
          </a:xfrm>
          <a:custGeom>
            <a:avLst/>
            <a:gdLst/>
            <a:ahLst/>
            <a:cxnLst/>
            <a:rect l="l" t="t" r="r" b="b"/>
            <a:pathLst>
              <a:path w="38100" h="2047875">
                <a:moveTo>
                  <a:pt x="38100" y="0"/>
                </a:moveTo>
                <a:lnTo>
                  <a:pt x="38100" y="0"/>
                </a:lnTo>
                <a:lnTo>
                  <a:pt x="38100" y="2047875"/>
                </a:ln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Shape 11"/>
          <p:cNvSpPr/>
          <p:nvPr/>
        </p:nvSpPr>
        <p:spPr>
          <a:xfrm>
            <a:off x="4521175" y="1562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4" name="Text 12"/>
          <p:cNvSpPr/>
          <p:nvPr/>
        </p:nvSpPr>
        <p:spPr>
          <a:xfrm>
            <a:off x="4633615" y="1657350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092675" y="1657350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系统判断药物组合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521175" y="2414588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AI规则引擎综合考虑时间、顺序、间隔、饭前饭后等条件,智能决策当前应服用的药物组合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147000" y="1333500"/>
            <a:ext cx="3667125" cy="2047875"/>
          </a:xfrm>
          <a:custGeom>
            <a:avLst/>
            <a:gdLst/>
            <a:ahLst/>
            <a:cxnLst/>
            <a:rect l="l" t="t" r="r" b="b"/>
            <a:pathLst>
              <a:path w="3667125" h="2047875">
                <a:moveTo>
                  <a:pt x="38100" y="0"/>
                </a:moveTo>
                <a:lnTo>
                  <a:pt x="3590924" y="0"/>
                </a:lnTo>
                <a:cubicBezTo>
                  <a:pt x="3632980" y="0"/>
                  <a:pt x="3667125" y="34145"/>
                  <a:pt x="3667125" y="76201"/>
                </a:cubicBezTo>
                <a:lnTo>
                  <a:pt x="3667125" y="1971674"/>
                </a:lnTo>
                <a:cubicBezTo>
                  <a:pt x="3667125" y="2013730"/>
                  <a:pt x="3632980" y="2047875"/>
                  <a:pt x="3590924" y="2047875"/>
                </a:cubicBez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8147000" y="1333500"/>
            <a:ext cx="38100" cy="2047875"/>
          </a:xfrm>
          <a:custGeom>
            <a:avLst/>
            <a:gdLst/>
            <a:ahLst/>
            <a:cxnLst/>
            <a:rect l="l" t="t" r="r" b="b"/>
            <a:pathLst>
              <a:path w="38100" h="2047875">
                <a:moveTo>
                  <a:pt x="38100" y="0"/>
                </a:moveTo>
                <a:lnTo>
                  <a:pt x="38100" y="0"/>
                </a:lnTo>
                <a:lnTo>
                  <a:pt x="38100" y="2047875"/>
                </a:ln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9" name="Shape 17"/>
          <p:cNvSpPr/>
          <p:nvPr/>
        </p:nvSpPr>
        <p:spPr>
          <a:xfrm>
            <a:off x="8394650" y="1562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Text 18"/>
          <p:cNvSpPr/>
          <p:nvPr/>
        </p:nvSpPr>
        <p:spPr>
          <a:xfrm>
            <a:off x="8506271" y="1657350"/>
            <a:ext cx="333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966150" y="1657350"/>
            <a:ext cx="1466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解锁并弹出正确抽屉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94650" y="2414588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物理锁定机制解除锁定,正确抽屉自动弹出,其他抽屉保持锁定,防止错误取药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00050" y="3571875"/>
            <a:ext cx="3667125" cy="2047875"/>
          </a:xfrm>
          <a:custGeom>
            <a:avLst/>
            <a:gdLst/>
            <a:ahLst/>
            <a:cxnLst/>
            <a:rect l="l" t="t" r="r" b="b"/>
            <a:pathLst>
              <a:path w="3667125" h="2047875">
                <a:moveTo>
                  <a:pt x="38100" y="0"/>
                </a:moveTo>
                <a:lnTo>
                  <a:pt x="3590924" y="0"/>
                </a:lnTo>
                <a:cubicBezTo>
                  <a:pt x="3632980" y="0"/>
                  <a:pt x="3667125" y="34145"/>
                  <a:pt x="3667125" y="76201"/>
                </a:cubicBezTo>
                <a:lnTo>
                  <a:pt x="3667125" y="1971674"/>
                </a:lnTo>
                <a:cubicBezTo>
                  <a:pt x="3667125" y="2013730"/>
                  <a:pt x="3632980" y="2047875"/>
                  <a:pt x="3590924" y="2047875"/>
                </a:cubicBez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400050" y="3571875"/>
            <a:ext cx="38100" cy="2047875"/>
          </a:xfrm>
          <a:custGeom>
            <a:avLst/>
            <a:gdLst/>
            <a:ahLst/>
            <a:cxnLst/>
            <a:rect l="l" t="t" r="r" b="b"/>
            <a:pathLst>
              <a:path w="38100" h="2047875">
                <a:moveTo>
                  <a:pt x="38100" y="0"/>
                </a:moveTo>
                <a:lnTo>
                  <a:pt x="38100" y="0"/>
                </a:lnTo>
                <a:lnTo>
                  <a:pt x="38100" y="2047875"/>
                </a:ln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5" name="Shape 23"/>
          <p:cNvSpPr/>
          <p:nvPr/>
        </p:nvSpPr>
        <p:spPr>
          <a:xfrm>
            <a:off x="647700" y="3800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Text 24"/>
          <p:cNvSpPr/>
          <p:nvPr/>
        </p:nvSpPr>
        <p:spPr>
          <a:xfrm>
            <a:off x="759396" y="3895725"/>
            <a:ext cx="333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219200" y="3895725"/>
            <a:ext cx="1466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药片自动落入取药杯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7700" y="4652963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老人无需手动取药,避免混淆,药物直接落入专用取药杯,确保用药准确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273525" y="3571875"/>
            <a:ext cx="3667125" cy="2047875"/>
          </a:xfrm>
          <a:custGeom>
            <a:avLst/>
            <a:gdLst/>
            <a:ahLst/>
            <a:cxnLst/>
            <a:rect l="l" t="t" r="r" b="b"/>
            <a:pathLst>
              <a:path w="3667125" h="2047875">
                <a:moveTo>
                  <a:pt x="38100" y="0"/>
                </a:moveTo>
                <a:lnTo>
                  <a:pt x="3590924" y="0"/>
                </a:lnTo>
                <a:cubicBezTo>
                  <a:pt x="3632980" y="0"/>
                  <a:pt x="3667125" y="34145"/>
                  <a:pt x="3667125" y="76201"/>
                </a:cubicBezTo>
                <a:lnTo>
                  <a:pt x="3667125" y="1971674"/>
                </a:lnTo>
                <a:cubicBezTo>
                  <a:pt x="3667125" y="2013730"/>
                  <a:pt x="3632980" y="2047875"/>
                  <a:pt x="3590924" y="2047875"/>
                </a:cubicBez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4273525" y="3571875"/>
            <a:ext cx="38100" cy="2047875"/>
          </a:xfrm>
          <a:custGeom>
            <a:avLst/>
            <a:gdLst/>
            <a:ahLst/>
            <a:cxnLst/>
            <a:rect l="l" t="t" r="r" b="b"/>
            <a:pathLst>
              <a:path w="38100" h="2047875">
                <a:moveTo>
                  <a:pt x="38100" y="0"/>
                </a:moveTo>
                <a:lnTo>
                  <a:pt x="38100" y="0"/>
                </a:lnTo>
                <a:lnTo>
                  <a:pt x="38100" y="2047875"/>
                </a:ln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1" name="Shape 29"/>
          <p:cNvSpPr/>
          <p:nvPr/>
        </p:nvSpPr>
        <p:spPr>
          <a:xfrm>
            <a:off x="4521175" y="3800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Text 30"/>
          <p:cNvSpPr/>
          <p:nvPr/>
        </p:nvSpPr>
        <p:spPr>
          <a:xfrm>
            <a:off x="4634136" y="3895725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092675" y="3895725"/>
            <a:ext cx="1009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老人端杯服药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521175" y="4652963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屏幕显示简洁指引+语音播报,老人只需完成最简单的"端杯吃药"动作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147000" y="3571875"/>
            <a:ext cx="3667125" cy="2047875"/>
          </a:xfrm>
          <a:custGeom>
            <a:avLst/>
            <a:gdLst/>
            <a:ahLst/>
            <a:cxnLst/>
            <a:rect l="l" t="t" r="r" b="b"/>
            <a:pathLst>
              <a:path w="3667125" h="2047875">
                <a:moveTo>
                  <a:pt x="38100" y="0"/>
                </a:moveTo>
                <a:lnTo>
                  <a:pt x="3590924" y="0"/>
                </a:lnTo>
                <a:cubicBezTo>
                  <a:pt x="3632980" y="0"/>
                  <a:pt x="3667125" y="34145"/>
                  <a:pt x="3667125" y="76201"/>
                </a:cubicBezTo>
                <a:lnTo>
                  <a:pt x="3667125" y="1971674"/>
                </a:lnTo>
                <a:cubicBezTo>
                  <a:pt x="3667125" y="2013730"/>
                  <a:pt x="3632980" y="2047875"/>
                  <a:pt x="3590924" y="2047875"/>
                </a:cubicBez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8147000" y="3571875"/>
            <a:ext cx="38100" cy="2047875"/>
          </a:xfrm>
          <a:custGeom>
            <a:avLst/>
            <a:gdLst/>
            <a:ahLst/>
            <a:cxnLst/>
            <a:rect l="l" t="t" r="r" b="b"/>
            <a:pathLst>
              <a:path w="38100" h="2047875">
                <a:moveTo>
                  <a:pt x="38100" y="0"/>
                </a:moveTo>
                <a:lnTo>
                  <a:pt x="38100" y="0"/>
                </a:lnTo>
                <a:lnTo>
                  <a:pt x="38100" y="2047875"/>
                </a:lnTo>
                <a:lnTo>
                  <a:pt x="38100" y="2047875"/>
                </a:lnTo>
                <a:cubicBezTo>
                  <a:pt x="17072" y="2047875"/>
                  <a:pt x="0" y="2030803"/>
                  <a:pt x="0" y="2009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7" name="Shape 35"/>
          <p:cNvSpPr/>
          <p:nvPr/>
        </p:nvSpPr>
        <p:spPr>
          <a:xfrm>
            <a:off x="8394650" y="3800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8" name="Text 36"/>
          <p:cNvSpPr/>
          <p:nvPr/>
        </p:nvSpPr>
        <p:spPr>
          <a:xfrm>
            <a:off x="8505453" y="3895725"/>
            <a:ext cx="333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06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966150" y="3895725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系统记录完成状态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94650" y="4652963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服药行为生成事件记录,本地存储+云端同步,亲人端可实时查看服药状态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85763" y="5815013"/>
            <a:ext cx="11420475" cy="657225"/>
          </a:xfrm>
          <a:custGeom>
            <a:avLst/>
            <a:gdLst/>
            <a:ahLst/>
            <a:cxnLst/>
            <a:rect l="l" t="t" r="r" b="b"/>
            <a:pathLst>
              <a:path w="11420475" h="657225">
                <a:moveTo>
                  <a:pt x="76199" y="0"/>
                </a:moveTo>
                <a:lnTo>
                  <a:pt x="11344276" y="0"/>
                </a:lnTo>
                <a:cubicBezTo>
                  <a:pt x="11386360" y="0"/>
                  <a:pt x="11420475" y="34115"/>
                  <a:pt x="11420475" y="76199"/>
                </a:cubicBezTo>
                <a:lnTo>
                  <a:pt x="11420475" y="581026"/>
                </a:lnTo>
                <a:cubicBezTo>
                  <a:pt x="11420475" y="623110"/>
                  <a:pt x="11386360" y="657225"/>
                  <a:pt x="11344276" y="657225"/>
                </a:cubicBezTo>
                <a:lnTo>
                  <a:pt x="76199" y="657225"/>
                </a:lnTo>
                <a:cubicBezTo>
                  <a:pt x="34115" y="657225"/>
                  <a:pt x="0" y="623110"/>
                  <a:pt x="0" y="5810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 w="12700">
            <a:solidFill>
              <a:srgbClr val="C5A06D">
                <a:alpha val="5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638175" y="60293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3" name="Text 41"/>
          <p:cNvSpPr/>
          <p:nvPr/>
        </p:nvSpPr>
        <p:spPr>
          <a:xfrm>
            <a:off x="981075" y="6010275"/>
            <a:ext cx="90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核心设计理念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153698" y="6010275"/>
            <a:ext cx="3552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老人端</a:t>
            </a:r>
            <a:pPr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极简交互</a:t>
            </a:r>
            <a:pPr>
              <a:lnSpc>
                <a:spcPct val="12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,复杂逻辑由</a:t>
            </a:r>
            <a:pPr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AI在后台处理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Safety Mechanism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错误场景的智能防护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333500"/>
            <a:ext cx="8134350" cy="3505200"/>
          </a:xfrm>
          <a:custGeom>
            <a:avLst/>
            <a:gdLst/>
            <a:ahLst/>
            <a:cxnLst/>
            <a:rect l="l" t="t" r="r" b="b"/>
            <a:pathLst>
              <a:path w="8134350" h="3505200">
                <a:moveTo>
                  <a:pt x="38100" y="0"/>
                </a:moveTo>
                <a:lnTo>
                  <a:pt x="8058147" y="0"/>
                </a:lnTo>
                <a:cubicBezTo>
                  <a:pt x="8100233" y="0"/>
                  <a:pt x="8134350" y="34117"/>
                  <a:pt x="8134350" y="76203"/>
                </a:cubicBezTo>
                <a:lnTo>
                  <a:pt x="8134350" y="3428997"/>
                </a:lnTo>
                <a:cubicBezTo>
                  <a:pt x="8134350" y="3471083"/>
                  <a:pt x="8100233" y="3505200"/>
                  <a:pt x="8058147" y="3505200"/>
                </a:cubicBezTo>
                <a:lnTo>
                  <a:pt x="38100" y="3505200"/>
                </a:lnTo>
                <a:cubicBezTo>
                  <a:pt x="17072" y="3505200"/>
                  <a:pt x="0" y="3488128"/>
                  <a:pt x="0" y="3467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333500"/>
            <a:ext cx="38100" cy="3505200"/>
          </a:xfrm>
          <a:custGeom>
            <a:avLst/>
            <a:gdLst/>
            <a:ahLst/>
            <a:cxnLst/>
            <a:rect l="l" t="t" r="r" b="b"/>
            <a:pathLst>
              <a:path w="38100" h="3505200">
                <a:moveTo>
                  <a:pt x="38100" y="0"/>
                </a:moveTo>
                <a:lnTo>
                  <a:pt x="38100" y="0"/>
                </a:lnTo>
                <a:lnTo>
                  <a:pt x="38100" y="3505200"/>
                </a:lnTo>
                <a:lnTo>
                  <a:pt x="38100" y="3505200"/>
                </a:lnTo>
                <a:cubicBezTo>
                  <a:pt x="17072" y="3505200"/>
                  <a:pt x="0" y="3488128"/>
                  <a:pt x="0" y="3467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721519" y="15716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71438" y="53578"/>
                </a:moveTo>
                <a:lnTo>
                  <a:pt x="71438" y="89297"/>
                </a:lnTo>
                <a:lnTo>
                  <a:pt x="142875" y="89297"/>
                </a:lnTo>
                <a:lnTo>
                  <a:pt x="142875" y="53578"/>
                </a:lnTo>
                <a:cubicBezTo>
                  <a:pt x="142875" y="33877"/>
                  <a:pt x="126857" y="17859"/>
                  <a:pt x="107156" y="17859"/>
                </a:cubicBezTo>
                <a:cubicBezTo>
                  <a:pt x="87455" y="17859"/>
                  <a:pt x="71438" y="33877"/>
                  <a:pt x="71438" y="53578"/>
                </a:cubicBezTo>
                <a:close/>
                <a:moveTo>
                  <a:pt x="35719" y="89297"/>
                </a:moveTo>
                <a:lnTo>
                  <a:pt x="35719" y="53578"/>
                </a:lnTo>
                <a:cubicBezTo>
                  <a:pt x="35719" y="14120"/>
                  <a:pt x="67698" y="-17859"/>
                  <a:pt x="107156" y="-17859"/>
                </a:cubicBezTo>
                <a:cubicBezTo>
                  <a:pt x="146614" y="-17859"/>
                  <a:pt x="178594" y="14120"/>
                  <a:pt x="178594" y="53578"/>
                </a:cubicBezTo>
                <a:lnTo>
                  <a:pt x="178594" y="89297"/>
                </a:lnTo>
                <a:cubicBezTo>
                  <a:pt x="198295" y="89297"/>
                  <a:pt x="214313" y="105315"/>
                  <a:pt x="214313" y="125016"/>
                </a:cubicBezTo>
                <a:lnTo>
                  <a:pt x="214313" y="250031"/>
                </a:lnTo>
                <a:cubicBezTo>
                  <a:pt x="214313" y="269732"/>
                  <a:pt x="198295" y="285750"/>
                  <a:pt x="178594" y="285750"/>
                </a:cubicBezTo>
                <a:lnTo>
                  <a:pt x="35719" y="285750"/>
                </a:lnTo>
                <a:cubicBezTo>
                  <a:pt x="16018" y="285750"/>
                  <a:pt x="0" y="269732"/>
                  <a:pt x="0" y="250031"/>
                </a:cubicBezTo>
                <a:lnTo>
                  <a:pt x="0" y="125016"/>
                </a:lnTo>
                <a:cubicBezTo>
                  <a:pt x="0" y="105315"/>
                  <a:pt x="16018" y="89297"/>
                  <a:pt x="35719" y="8929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119188" y="1562100"/>
            <a:ext cx="1209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错误场景示例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7700" y="2019300"/>
            <a:ext cx="3733800" cy="1295400"/>
          </a:xfrm>
          <a:custGeom>
            <a:avLst/>
            <a:gdLst/>
            <a:ahLst/>
            <a:cxnLst/>
            <a:rect l="l" t="t" r="r" b="b"/>
            <a:pathLst>
              <a:path w="3733800" h="1295400">
                <a:moveTo>
                  <a:pt x="76195" y="0"/>
                </a:moveTo>
                <a:lnTo>
                  <a:pt x="3657605" y="0"/>
                </a:lnTo>
                <a:cubicBezTo>
                  <a:pt x="3699658" y="0"/>
                  <a:pt x="3733800" y="34142"/>
                  <a:pt x="3733800" y="76195"/>
                </a:cubicBezTo>
                <a:lnTo>
                  <a:pt x="3733800" y="1219205"/>
                </a:lnTo>
                <a:cubicBezTo>
                  <a:pt x="3733800" y="1261286"/>
                  <a:pt x="3699686" y="1295400"/>
                  <a:pt x="3657605" y="1295400"/>
                </a:cubicBezTo>
                <a:lnTo>
                  <a:pt x="76195" y="1295400"/>
                </a:lnTo>
                <a:cubicBezTo>
                  <a:pt x="34142" y="1295400"/>
                  <a:pt x="0" y="1261258"/>
                  <a:pt x="0" y="121920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800100" y="21717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1" name="Text 9"/>
          <p:cNvSpPr/>
          <p:nvPr/>
        </p:nvSpPr>
        <p:spPr>
          <a:xfrm>
            <a:off x="884486" y="2228850"/>
            <a:ext cx="20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81100" y="2209800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时间未到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00100" y="2552700"/>
            <a:ext cx="3495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场景: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13:30尝试打开14:00的降压药抽屉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00100" y="2781300"/>
            <a:ext cx="3495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响应: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抽屉保持锁定,屏幕显示"时间未到,请在14:00后再打开",语音同步播报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572000" y="2019300"/>
            <a:ext cx="3733800" cy="1295400"/>
          </a:xfrm>
          <a:custGeom>
            <a:avLst/>
            <a:gdLst/>
            <a:ahLst/>
            <a:cxnLst/>
            <a:rect l="l" t="t" r="r" b="b"/>
            <a:pathLst>
              <a:path w="3733800" h="1295400">
                <a:moveTo>
                  <a:pt x="76195" y="0"/>
                </a:moveTo>
                <a:lnTo>
                  <a:pt x="3657605" y="0"/>
                </a:lnTo>
                <a:cubicBezTo>
                  <a:pt x="3699658" y="0"/>
                  <a:pt x="3733800" y="34142"/>
                  <a:pt x="3733800" y="76195"/>
                </a:cubicBezTo>
                <a:lnTo>
                  <a:pt x="3733800" y="1219205"/>
                </a:lnTo>
                <a:cubicBezTo>
                  <a:pt x="3733800" y="1261286"/>
                  <a:pt x="3699686" y="1295400"/>
                  <a:pt x="3657605" y="1295400"/>
                </a:cubicBezTo>
                <a:lnTo>
                  <a:pt x="76195" y="1295400"/>
                </a:lnTo>
                <a:cubicBezTo>
                  <a:pt x="34142" y="1295400"/>
                  <a:pt x="0" y="1261258"/>
                  <a:pt x="0" y="121920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4724400" y="21717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7" name="Text 15"/>
          <p:cNvSpPr/>
          <p:nvPr/>
        </p:nvSpPr>
        <p:spPr>
          <a:xfrm>
            <a:off x="4797475" y="2228850"/>
            <a:ext cx="228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105400" y="2209800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顺序错误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724400" y="2552700"/>
            <a:ext cx="3495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场景: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尝试先服用蓝色抽屉的药物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724400" y="2781300"/>
            <a:ext cx="3495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响应: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蓝色抽屉锁定,屏幕显示"请先服用红色抽屉的药物",红色抽屉指示灯闪烁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7700" y="3505200"/>
            <a:ext cx="3733800" cy="1104900"/>
          </a:xfrm>
          <a:custGeom>
            <a:avLst/>
            <a:gdLst/>
            <a:ahLst/>
            <a:cxnLst/>
            <a:rect l="l" t="t" r="r" b="b"/>
            <a:pathLst>
              <a:path w="3733800" h="1104900">
                <a:moveTo>
                  <a:pt x="76205" y="0"/>
                </a:moveTo>
                <a:lnTo>
                  <a:pt x="3657595" y="0"/>
                </a:lnTo>
                <a:cubicBezTo>
                  <a:pt x="3699682" y="0"/>
                  <a:pt x="3733800" y="34118"/>
                  <a:pt x="3733800" y="76205"/>
                </a:cubicBezTo>
                <a:lnTo>
                  <a:pt x="3733800" y="1028695"/>
                </a:lnTo>
                <a:cubicBezTo>
                  <a:pt x="3733800" y="1070782"/>
                  <a:pt x="3699682" y="1104900"/>
                  <a:pt x="36575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800100" y="3657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Text 21"/>
          <p:cNvSpPr/>
          <p:nvPr/>
        </p:nvSpPr>
        <p:spPr>
          <a:xfrm>
            <a:off x="871463" y="3714750"/>
            <a:ext cx="228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81100" y="36957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间隔未满足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00100" y="4038600"/>
            <a:ext cx="3495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场景: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两种药物需间隔30分钟,上一组服药时间不足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00100" y="4267200"/>
            <a:ext cx="3495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响应: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抽屉保持锁定,屏幕显示"需间隔XX分钟,请稍后再试"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572000" y="3505200"/>
            <a:ext cx="3733800" cy="1104900"/>
          </a:xfrm>
          <a:custGeom>
            <a:avLst/>
            <a:gdLst/>
            <a:ahLst/>
            <a:cxnLst/>
            <a:rect l="l" t="t" r="r" b="b"/>
            <a:pathLst>
              <a:path w="3733800" h="1104900">
                <a:moveTo>
                  <a:pt x="76205" y="0"/>
                </a:moveTo>
                <a:lnTo>
                  <a:pt x="3657595" y="0"/>
                </a:lnTo>
                <a:cubicBezTo>
                  <a:pt x="3699682" y="0"/>
                  <a:pt x="3733800" y="34118"/>
                  <a:pt x="3733800" y="76205"/>
                </a:cubicBezTo>
                <a:lnTo>
                  <a:pt x="3733800" y="1028695"/>
                </a:lnTo>
                <a:cubicBezTo>
                  <a:pt x="3733800" y="1070782"/>
                  <a:pt x="3699682" y="1104900"/>
                  <a:pt x="36575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4724400" y="3657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9" name="Text 27"/>
          <p:cNvSpPr/>
          <p:nvPr/>
        </p:nvSpPr>
        <p:spPr>
          <a:xfrm>
            <a:off x="4795912" y="3714750"/>
            <a:ext cx="228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105400" y="3695700"/>
            <a:ext cx="809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上一组未完成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724400" y="4038600"/>
            <a:ext cx="3495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场景: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顺序服药规则中,前一顺序药物未服用完成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724400" y="4267200"/>
            <a:ext cx="3495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响应: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后续抽屉全部锁定,提示"请先完成上一组药物"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00050" y="5029200"/>
            <a:ext cx="8134350" cy="1524000"/>
          </a:xfrm>
          <a:custGeom>
            <a:avLst/>
            <a:gdLst/>
            <a:ahLst/>
            <a:cxnLst/>
            <a:rect l="l" t="t" r="r" b="b"/>
            <a:pathLst>
              <a:path w="8134350" h="1524000">
                <a:moveTo>
                  <a:pt x="38100" y="0"/>
                </a:moveTo>
                <a:lnTo>
                  <a:pt x="8058150" y="0"/>
                </a:lnTo>
                <a:cubicBezTo>
                  <a:pt x="8100206" y="0"/>
                  <a:pt x="8134350" y="34144"/>
                  <a:pt x="8134350" y="76200"/>
                </a:cubicBezTo>
                <a:lnTo>
                  <a:pt x="8134350" y="1447800"/>
                </a:lnTo>
                <a:cubicBezTo>
                  <a:pt x="8134350" y="1489856"/>
                  <a:pt x="8100206" y="1524000"/>
                  <a:pt x="80581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400050" y="50292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Shape 33"/>
          <p:cNvSpPr/>
          <p:nvPr/>
        </p:nvSpPr>
        <p:spPr>
          <a:xfrm>
            <a:off x="638175" y="52387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6" name="Text 34"/>
          <p:cNvSpPr/>
          <p:nvPr/>
        </p:nvSpPr>
        <p:spPr>
          <a:xfrm>
            <a:off x="1009650" y="5219700"/>
            <a:ext cx="1009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三大安全原则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9125" y="56769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8" name="Text 36"/>
          <p:cNvSpPr/>
          <p:nvPr/>
        </p:nvSpPr>
        <p:spPr>
          <a:xfrm>
            <a:off x="838200" y="5653088"/>
            <a:ext cx="133230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默认所有抽屉锁定: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38200" y="5905500"/>
            <a:ext cx="2324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Fail-Safe设计,断电或异常时所有抽屉自动锁定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248025" y="56769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1" name="Text 39"/>
          <p:cNvSpPr/>
          <p:nvPr/>
        </p:nvSpPr>
        <p:spPr>
          <a:xfrm>
            <a:off x="3467100" y="5653088"/>
            <a:ext cx="194190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仅在正确时间正确顺序解锁: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467100" y="5905500"/>
            <a:ext cx="2324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多重条件判断,缺一不可,AI规则引擎确保解锁逻辑严密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876925" y="56769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4" name="Text 42"/>
          <p:cNvSpPr/>
          <p:nvPr/>
        </p:nvSpPr>
        <p:spPr>
          <a:xfrm>
            <a:off x="6096000" y="5653088"/>
            <a:ext cx="194190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错误必须被解释而非仅阻止: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096000" y="5905500"/>
            <a:ext cx="2324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屏幕+语音明确告知老人为什么打不开,减少焦虑和困惑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763000" y="1333500"/>
            <a:ext cx="3048000" cy="2905125"/>
          </a:xfrm>
          <a:custGeom>
            <a:avLst/>
            <a:gdLst/>
            <a:ahLst/>
            <a:cxnLst/>
            <a:rect l="l" t="t" r="r" b="b"/>
            <a:pathLst>
              <a:path w="3048000" h="2905125">
                <a:moveTo>
                  <a:pt x="76201" y="0"/>
                </a:moveTo>
                <a:lnTo>
                  <a:pt x="2971799" y="0"/>
                </a:lnTo>
                <a:cubicBezTo>
                  <a:pt x="3013855" y="0"/>
                  <a:pt x="3048000" y="34145"/>
                  <a:pt x="3048000" y="76201"/>
                </a:cubicBezTo>
                <a:lnTo>
                  <a:pt x="3048000" y="2828924"/>
                </a:lnTo>
                <a:cubicBezTo>
                  <a:pt x="3048000" y="2870980"/>
                  <a:pt x="3013855" y="2905125"/>
                  <a:pt x="2971799" y="2905125"/>
                </a:cubicBezTo>
                <a:lnTo>
                  <a:pt x="76201" y="2905125"/>
                </a:lnTo>
                <a:cubicBezTo>
                  <a:pt x="34145" y="2905125"/>
                  <a:pt x="0" y="2870980"/>
                  <a:pt x="0" y="28289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10001250" y="1562100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73558" y="255054"/>
                </a:moveTo>
                <a:cubicBezTo>
                  <a:pt x="88404" y="151247"/>
                  <a:pt x="177812" y="71438"/>
                  <a:pt x="285750" y="71438"/>
                </a:cubicBezTo>
                <a:cubicBezTo>
                  <a:pt x="344909" y="71438"/>
                  <a:pt x="398487" y="95436"/>
                  <a:pt x="437331" y="134169"/>
                </a:cubicBezTo>
                <a:cubicBezTo>
                  <a:pt x="437555" y="134392"/>
                  <a:pt x="437778" y="134615"/>
                  <a:pt x="438001" y="134838"/>
                </a:cubicBezTo>
                <a:lnTo>
                  <a:pt x="446484" y="142875"/>
                </a:lnTo>
                <a:lnTo>
                  <a:pt x="393018" y="142875"/>
                </a:lnTo>
                <a:cubicBezTo>
                  <a:pt x="373261" y="142875"/>
                  <a:pt x="357299" y="158837"/>
                  <a:pt x="357299" y="178594"/>
                </a:cubicBezTo>
                <a:cubicBezTo>
                  <a:pt x="357299" y="198351"/>
                  <a:pt x="373261" y="214313"/>
                  <a:pt x="393018" y="214313"/>
                </a:cubicBezTo>
                <a:lnTo>
                  <a:pt x="535893" y="214313"/>
                </a:lnTo>
                <a:cubicBezTo>
                  <a:pt x="555650" y="214313"/>
                  <a:pt x="571612" y="198351"/>
                  <a:pt x="571612" y="178594"/>
                </a:cubicBezTo>
                <a:lnTo>
                  <a:pt x="571612" y="35719"/>
                </a:lnTo>
                <a:cubicBezTo>
                  <a:pt x="571612" y="15962"/>
                  <a:pt x="555650" y="0"/>
                  <a:pt x="535893" y="0"/>
                </a:cubicBezTo>
                <a:cubicBezTo>
                  <a:pt x="516136" y="0"/>
                  <a:pt x="500174" y="15962"/>
                  <a:pt x="500174" y="35719"/>
                </a:cubicBezTo>
                <a:lnTo>
                  <a:pt x="500174" y="95324"/>
                </a:lnTo>
                <a:lnTo>
                  <a:pt x="487561" y="83381"/>
                </a:lnTo>
                <a:cubicBezTo>
                  <a:pt x="435880" y="31924"/>
                  <a:pt x="364443" y="0"/>
                  <a:pt x="285750" y="0"/>
                </a:cubicBezTo>
                <a:cubicBezTo>
                  <a:pt x="141759" y="0"/>
                  <a:pt x="22659" y="106487"/>
                  <a:pt x="2902" y="245008"/>
                </a:cubicBezTo>
                <a:cubicBezTo>
                  <a:pt x="112" y="264542"/>
                  <a:pt x="13618" y="282625"/>
                  <a:pt x="33151" y="285415"/>
                </a:cubicBezTo>
                <a:cubicBezTo>
                  <a:pt x="52685" y="288206"/>
                  <a:pt x="70768" y="274588"/>
                  <a:pt x="73558" y="255166"/>
                </a:cubicBezTo>
                <a:close/>
                <a:moveTo>
                  <a:pt x="568598" y="326492"/>
                </a:moveTo>
                <a:cubicBezTo>
                  <a:pt x="571388" y="306958"/>
                  <a:pt x="557771" y="288875"/>
                  <a:pt x="538349" y="286085"/>
                </a:cubicBezTo>
                <a:cubicBezTo>
                  <a:pt x="518926" y="283294"/>
                  <a:pt x="500732" y="296912"/>
                  <a:pt x="497942" y="316334"/>
                </a:cubicBezTo>
                <a:cubicBezTo>
                  <a:pt x="483096" y="420142"/>
                  <a:pt x="393688" y="499951"/>
                  <a:pt x="285750" y="499951"/>
                </a:cubicBezTo>
                <a:cubicBezTo>
                  <a:pt x="226591" y="499951"/>
                  <a:pt x="173013" y="475952"/>
                  <a:pt x="134169" y="437220"/>
                </a:cubicBezTo>
                <a:cubicBezTo>
                  <a:pt x="133945" y="436997"/>
                  <a:pt x="133722" y="436773"/>
                  <a:pt x="133499" y="436550"/>
                </a:cubicBezTo>
                <a:lnTo>
                  <a:pt x="125016" y="428513"/>
                </a:lnTo>
                <a:lnTo>
                  <a:pt x="178482" y="428513"/>
                </a:lnTo>
                <a:cubicBezTo>
                  <a:pt x="198239" y="428513"/>
                  <a:pt x="214201" y="412552"/>
                  <a:pt x="214201" y="392795"/>
                </a:cubicBezTo>
                <a:cubicBezTo>
                  <a:pt x="214201" y="373038"/>
                  <a:pt x="198239" y="357076"/>
                  <a:pt x="178482" y="357076"/>
                </a:cubicBezTo>
                <a:lnTo>
                  <a:pt x="35719" y="357188"/>
                </a:lnTo>
                <a:cubicBezTo>
                  <a:pt x="26231" y="357188"/>
                  <a:pt x="17078" y="360983"/>
                  <a:pt x="10381" y="367792"/>
                </a:cubicBezTo>
                <a:cubicBezTo>
                  <a:pt x="3683" y="374600"/>
                  <a:pt x="-112" y="383642"/>
                  <a:pt x="0" y="393241"/>
                </a:cubicBezTo>
                <a:lnTo>
                  <a:pt x="1116" y="535000"/>
                </a:lnTo>
                <a:cubicBezTo>
                  <a:pt x="1228" y="554757"/>
                  <a:pt x="17413" y="570607"/>
                  <a:pt x="37170" y="570384"/>
                </a:cubicBezTo>
                <a:cubicBezTo>
                  <a:pt x="56927" y="570161"/>
                  <a:pt x="72777" y="554087"/>
                  <a:pt x="72554" y="534330"/>
                </a:cubicBezTo>
                <a:lnTo>
                  <a:pt x="72107" y="476845"/>
                </a:lnTo>
                <a:lnTo>
                  <a:pt x="84051" y="488119"/>
                </a:lnTo>
                <a:cubicBezTo>
                  <a:pt x="135731" y="539576"/>
                  <a:pt x="207057" y="571500"/>
                  <a:pt x="285750" y="571500"/>
                </a:cubicBezTo>
                <a:cubicBezTo>
                  <a:pt x="429741" y="571500"/>
                  <a:pt x="548841" y="465013"/>
                  <a:pt x="568598" y="326492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8" name="Text 46"/>
          <p:cNvSpPr/>
          <p:nvPr/>
        </p:nvSpPr>
        <p:spPr>
          <a:xfrm>
            <a:off x="9605963" y="2362200"/>
            <a:ext cx="13620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Fail-Safe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629775" y="2781300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Design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9829800" y="3276600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1" name="Text 49"/>
          <p:cNvSpPr/>
          <p:nvPr/>
        </p:nvSpPr>
        <p:spPr>
          <a:xfrm>
            <a:off x="9639300" y="3514725"/>
            <a:ext cx="12954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断电或异常时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所有抽屉自动锁定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767763" y="4433888"/>
            <a:ext cx="3038475" cy="2114550"/>
          </a:xfrm>
          <a:custGeom>
            <a:avLst/>
            <a:gdLst/>
            <a:ahLst/>
            <a:cxnLst/>
            <a:rect l="l" t="t" r="r" b="b"/>
            <a:pathLst>
              <a:path w="3038475" h="2114550">
                <a:moveTo>
                  <a:pt x="76208" y="0"/>
                </a:moveTo>
                <a:lnTo>
                  <a:pt x="2962267" y="0"/>
                </a:lnTo>
                <a:cubicBezTo>
                  <a:pt x="3004355" y="0"/>
                  <a:pt x="3038475" y="34120"/>
                  <a:pt x="3038475" y="76208"/>
                </a:cubicBezTo>
                <a:lnTo>
                  <a:pt x="3038475" y="2038342"/>
                </a:lnTo>
                <a:cubicBezTo>
                  <a:pt x="3038475" y="2080430"/>
                  <a:pt x="3004355" y="2114550"/>
                  <a:pt x="2962267" y="2114550"/>
                </a:cubicBezTo>
                <a:lnTo>
                  <a:pt x="76208" y="2114550"/>
                </a:lnTo>
                <a:cubicBezTo>
                  <a:pt x="34120" y="2114550"/>
                  <a:pt x="0" y="2080430"/>
                  <a:pt x="0" y="2038342"/>
                </a:cubicBezTo>
                <a:lnTo>
                  <a:pt x="0" y="76208"/>
                </a:lnTo>
                <a:cubicBezTo>
                  <a:pt x="0" y="34148"/>
                  <a:pt x="34148" y="0"/>
                  <a:pt x="76208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 w="12700">
            <a:solidFill>
              <a:srgbClr val="3A5F6E">
                <a:alpha val="50196"/>
              </a:srgbClr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8886825" y="4667250"/>
            <a:ext cx="2800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99%+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958263" y="5276850"/>
            <a:ext cx="2657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服药准确率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982200" y="5695950"/>
            <a:ext cx="609600" cy="9525"/>
          </a:xfrm>
          <a:custGeom>
            <a:avLst/>
            <a:gdLst/>
            <a:ahLst/>
            <a:cxnLst/>
            <a:rect l="l" t="t" r="r" b="b"/>
            <a:pathLst>
              <a:path w="609600" h="9525">
                <a:moveTo>
                  <a:pt x="0" y="0"/>
                </a:moveTo>
                <a:lnTo>
                  <a:pt x="609600" y="0"/>
                </a:lnTo>
                <a:lnTo>
                  <a:pt x="6096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6" name="Text 54"/>
          <p:cNvSpPr/>
          <p:nvPr/>
        </p:nvSpPr>
        <p:spPr>
          <a:xfrm>
            <a:off x="8963025" y="5857875"/>
            <a:ext cx="26479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物理锁定+智能提示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确保老人只能正确吃药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opengraph.githubassets.com/f504d695560bbde52484961e98620d5cda839d2d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5556" r="5556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8000"/>
                </a:srgbClr>
              </a:gs>
              <a:gs pos="50000">
                <a:srgbClr val="3A5F6E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17907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" name="Text 2"/>
          <p:cNvSpPr/>
          <p:nvPr/>
        </p:nvSpPr>
        <p:spPr>
          <a:xfrm>
            <a:off x="1257300" y="1676400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spc="405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Chapter 04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71700"/>
            <a:ext cx="7200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核心技术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壁垒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114800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457700"/>
            <a:ext cx="69723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AI大模型驱动的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智能决策中枢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039350" y="2281238"/>
            <a:ext cx="13144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239375" y="2928938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大模型驱动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439400" y="3424238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12" name="Text 9"/>
          <p:cNvSpPr/>
          <p:nvPr/>
        </p:nvSpPr>
        <p:spPr>
          <a:xfrm>
            <a:off x="10039350" y="3662362"/>
            <a:ext cx="13144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32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239375" y="4310063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独立执行通道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186238" y="381000"/>
            <a:ext cx="9525" cy="6096000"/>
          </a:xfrm>
          <a:custGeom>
            <a:avLst/>
            <a:gdLst/>
            <a:ahLst/>
            <a:cxnLst/>
            <a:rect l="l" t="t" r="r" b="b"/>
            <a:pathLst>
              <a:path w="9525" h="6096000">
                <a:moveTo>
                  <a:pt x="0" y="0"/>
                </a:moveTo>
                <a:lnTo>
                  <a:pt x="9525" y="0"/>
                </a:lnTo>
                <a:lnTo>
                  <a:pt x="9525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381000" y="457200"/>
            <a:ext cx="304800" cy="38100"/>
          </a:xfrm>
          <a:custGeom>
            <a:avLst/>
            <a:gdLst/>
            <a:ahLst/>
            <a:cxnLst/>
            <a:rect l="l" t="t" r="r" b="b"/>
            <a:pathLst>
              <a:path w="304800" h="38100">
                <a:moveTo>
                  <a:pt x="0" y="0"/>
                </a:moveTo>
                <a:lnTo>
                  <a:pt x="304800" y="0"/>
                </a:lnTo>
                <a:lnTo>
                  <a:pt x="3048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" name="Text 2"/>
          <p:cNvSpPr/>
          <p:nvPr/>
        </p:nvSpPr>
        <p:spPr>
          <a:xfrm>
            <a:off x="800100" y="381000"/>
            <a:ext cx="1457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 Technology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685800"/>
            <a:ext cx="374332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PAUHEX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AI技术栈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771650"/>
            <a:ext cx="3571875" cy="1647825"/>
          </a:xfrm>
          <a:custGeom>
            <a:avLst/>
            <a:gdLst/>
            <a:ahLst/>
            <a:cxnLst/>
            <a:rect l="l" t="t" r="r" b="b"/>
            <a:pathLst>
              <a:path w="3571875" h="1647825">
                <a:moveTo>
                  <a:pt x="76195" y="0"/>
                </a:moveTo>
                <a:lnTo>
                  <a:pt x="3495680" y="0"/>
                </a:lnTo>
                <a:cubicBezTo>
                  <a:pt x="3537733" y="0"/>
                  <a:pt x="3571875" y="34142"/>
                  <a:pt x="3571875" y="76195"/>
                </a:cubicBezTo>
                <a:lnTo>
                  <a:pt x="3571875" y="1571630"/>
                </a:lnTo>
                <a:cubicBezTo>
                  <a:pt x="3571875" y="1613711"/>
                  <a:pt x="3537761" y="1647825"/>
                  <a:pt x="3495680" y="1647825"/>
                </a:cubicBezTo>
                <a:lnTo>
                  <a:pt x="76195" y="1647825"/>
                </a:lnTo>
                <a:cubicBezTo>
                  <a:pt x="34142" y="1647825"/>
                  <a:pt x="0" y="1613683"/>
                  <a:pt x="0" y="1571630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485775" y="1962150"/>
            <a:ext cx="3362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14350" y="2457450"/>
            <a:ext cx="3305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Intelligence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862138" y="2876550"/>
            <a:ext cx="609600" cy="9525"/>
          </a:xfrm>
          <a:custGeom>
            <a:avLst/>
            <a:gdLst/>
            <a:ahLst/>
            <a:cxnLst/>
            <a:rect l="l" t="t" r="r" b="b"/>
            <a:pathLst>
              <a:path w="609600" h="9525">
                <a:moveTo>
                  <a:pt x="0" y="0"/>
                </a:moveTo>
                <a:lnTo>
                  <a:pt x="609600" y="0"/>
                </a:lnTo>
                <a:lnTo>
                  <a:pt x="6096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0" name="Text 8"/>
          <p:cNvSpPr/>
          <p:nvPr/>
        </p:nvSpPr>
        <p:spPr>
          <a:xfrm>
            <a:off x="533400" y="3000375"/>
            <a:ext cx="3267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执行智能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5763" y="3652838"/>
            <a:ext cx="3562350" cy="1438275"/>
          </a:xfrm>
          <a:custGeom>
            <a:avLst/>
            <a:gdLst/>
            <a:ahLst/>
            <a:cxnLst/>
            <a:rect l="l" t="t" r="r" b="b"/>
            <a:pathLst>
              <a:path w="3562350" h="1438275">
                <a:moveTo>
                  <a:pt x="76200" y="0"/>
                </a:moveTo>
                <a:lnTo>
                  <a:pt x="3486150" y="0"/>
                </a:lnTo>
                <a:cubicBezTo>
                  <a:pt x="3528234" y="0"/>
                  <a:pt x="3562350" y="34116"/>
                  <a:pt x="3562350" y="76200"/>
                </a:cubicBezTo>
                <a:lnTo>
                  <a:pt x="3562350" y="1362075"/>
                </a:lnTo>
                <a:cubicBezTo>
                  <a:pt x="3562350" y="1404159"/>
                  <a:pt x="3528234" y="1438275"/>
                  <a:pt x="3486150" y="1438275"/>
                </a:cubicBezTo>
                <a:lnTo>
                  <a:pt x="76200" y="1438275"/>
                </a:lnTo>
                <a:cubicBezTo>
                  <a:pt x="34116" y="1438275"/>
                  <a:pt x="0" y="1404159"/>
                  <a:pt x="0" y="1362075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 w="12700">
            <a:solidFill>
              <a:srgbClr val="3A5F6E">
                <a:alpha val="5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2026444" y="38481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98227" y="13395"/>
                </a:moveTo>
                <a:cubicBezTo>
                  <a:pt x="98227" y="5972"/>
                  <a:pt x="92255" y="0"/>
                  <a:pt x="84832" y="0"/>
                </a:cubicBezTo>
                <a:cubicBezTo>
                  <a:pt x="77409" y="0"/>
                  <a:pt x="71438" y="5972"/>
                  <a:pt x="71438" y="13395"/>
                </a:cubicBezTo>
                <a:lnTo>
                  <a:pt x="71438" y="35719"/>
                </a:lnTo>
                <a:cubicBezTo>
                  <a:pt x="51736" y="35719"/>
                  <a:pt x="35719" y="51736"/>
                  <a:pt x="35719" y="71438"/>
                </a:cubicBezTo>
                <a:lnTo>
                  <a:pt x="13395" y="71438"/>
                </a:lnTo>
                <a:cubicBezTo>
                  <a:pt x="5972" y="71438"/>
                  <a:pt x="0" y="77409"/>
                  <a:pt x="0" y="84832"/>
                </a:cubicBezTo>
                <a:cubicBezTo>
                  <a:pt x="0" y="92255"/>
                  <a:pt x="5972" y="98227"/>
                  <a:pt x="13395" y="98227"/>
                </a:cubicBezTo>
                <a:lnTo>
                  <a:pt x="35719" y="98227"/>
                </a:lnTo>
                <a:lnTo>
                  <a:pt x="35719" y="129480"/>
                </a:lnTo>
                <a:lnTo>
                  <a:pt x="13395" y="129480"/>
                </a:lnTo>
                <a:cubicBezTo>
                  <a:pt x="5972" y="129480"/>
                  <a:pt x="0" y="135452"/>
                  <a:pt x="0" y="142875"/>
                </a:cubicBezTo>
                <a:cubicBezTo>
                  <a:pt x="0" y="150298"/>
                  <a:pt x="5972" y="156270"/>
                  <a:pt x="13395" y="156270"/>
                </a:cubicBezTo>
                <a:lnTo>
                  <a:pt x="35719" y="156270"/>
                </a:lnTo>
                <a:lnTo>
                  <a:pt x="35719" y="187523"/>
                </a:lnTo>
                <a:lnTo>
                  <a:pt x="13395" y="187523"/>
                </a:lnTo>
                <a:cubicBezTo>
                  <a:pt x="5972" y="187523"/>
                  <a:pt x="0" y="193495"/>
                  <a:pt x="0" y="200918"/>
                </a:cubicBezTo>
                <a:cubicBezTo>
                  <a:pt x="0" y="208341"/>
                  <a:pt x="5972" y="214313"/>
                  <a:pt x="13395" y="214313"/>
                </a:cubicBezTo>
                <a:lnTo>
                  <a:pt x="35719" y="214313"/>
                </a:lnTo>
                <a:cubicBezTo>
                  <a:pt x="35719" y="234014"/>
                  <a:pt x="51736" y="250031"/>
                  <a:pt x="71438" y="250031"/>
                </a:cubicBezTo>
                <a:lnTo>
                  <a:pt x="71438" y="272355"/>
                </a:lnTo>
                <a:cubicBezTo>
                  <a:pt x="71438" y="279778"/>
                  <a:pt x="77409" y="285750"/>
                  <a:pt x="84832" y="285750"/>
                </a:cubicBezTo>
                <a:cubicBezTo>
                  <a:pt x="92255" y="285750"/>
                  <a:pt x="98227" y="279778"/>
                  <a:pt x="98227" y="272355"/>
                </a:cubicBezTo>
                <a:lnTo>
                  <a:pt x="98227" y="250031"/>
                </a:lnTo>
                <a:lnTo>
                  <a:pt x="129480" y="250031"/>
                </a:lnTo>
                <a:lnTo>
                  <a:pt x="129480" y="272355"/>
                </a:lnTo>
                <a:cubicBezTo>
                  <a:pt x="129480" y="279778"/>
                  <a:pt x="135452" y="285750"/>
                  <a:pt x="142875" y="285750"/>
                </a:cubicBezTo>
                <a:cubicBezTo>
                  <a:pt x="150298" y="285750"/>
                  <a:pt x="156270" y="279778"/>
                  <a:pt x="156270" y="272355"/>
                </a:cubicBezTo>
                <a:lnTo>
                  <a:pt x="156270" y="250031"/>
                </a:lnTo>
                <a:lnTo>
                  <a:pt x="187523" y="250031"/>
                </a:lnTo>
                <a:lnTo>
                  <a:pt x="187523" y="272355"/>
                </a:lnTo>
                <a:cubicBezTo>
                  <a:pt x="187523" y="279778"/>
                  <a:pt x="193495" y="285750"/>
                  <a:pt x="200918" y="285750"/>
                </a:cubicBezTo>
                <a:cubicBezTo>
                  <a:pt x="208341" y="285750"/>
                  <a:pt x="214313" y="279778"/>
                  <a:pt x="214313" y="272355"/>
                </a:cubicBezTo>
                <a:lnTo>
                  <a:pt x="214313" y="250031"/>
                </a:lnTo>
                <a:cubicBezTo>
                  <a:pt x="234014" y="250031"/>
                  <a:pt x="250031" y="234014"/>
                  <a:pt x="250031" y="214313"/>
                </a:cubicBezTo>
                <a:lnTo>
                  <a:pt x="272355" y="214313"/>
                </a:lnTo>
                <a:cubicBezTo>
                  <a:pt x="279778" y="214313"/>
                  <a:pt x="285750" y="208341"/>
                  <a:pt x="285750" y="200918"/>
                </a:cubicBezTo>
                <a:cubicBezTo>
                  <a:pt x="285750" y="193495"/>
                  <a:pt x="279778" y="187523"/>
                  <a:pt x="272355" y="187523"/>
                </a:cubicBezTo>
                <a:lnTo>
                  <a:pt x="250031" y="187523"/>
                </a:lnTo>
                <a:lnTo>
                  <a:pt x="250031" y="156270"/>
                </a:lnTo>
                <a:lnTo>
                  <a:pt x="272355" y="156270"/>
                </a:lnTo>
                <a:cubicBezTo>
                  <a:pt x="279778" y="156270"/>
                  <a:pt x="285750" y="150298"/>
                  <a:pt x="285750" y="142875"/>
                </a:cubicBezTo>
                <a:cubicBezTo>
                  <a:pt x="285750" y="135452"/>
                  <a:pt x="279778" y="129480"/>
                  <a:pt x="272355" y="129480"/>
                </a:cubicBezTo>
                <a:lnTo>
                  <a:pt x="250031" y="129480"/>
                </a:lnTo>
                <a:lnTo>
                  <a:pt x="250031" y="98227"/>
                </a:lnTo>
                <a:lnTo>
                  <a:pt x="272355" y="98227"/>
                </a:lnTo>
                <a:cubicBezTo>
                  <a:pt x="279778" y="98227"/>
                  <a:pt x="285750" y="92255"/>
                  <a:pt x="285750" y="84832"/>
                </a:cubicBezTo>
                <a:cubicBezTo>
                  <a:pt x="285750" y="77409"/>
                  <a:pt x="279778" y="71438"/>
                  <a:pt x="272355" y="71438"/>
                </a:cubicBezTo>
                <a:lnTo>
                  <a:pt x="250031" y="71438"/>
                </a:lnTo>
                <a:cubicBezTo>
                  <a:pt x="250031" y="51736"/>
                  <a:pt x="234014" y="35719"/>
                  <a:pt x="214313" y="35719"/>
                </a:cubicBezTo>
                <a:lnTo>
                  <a:pt x="214313" y="13395"/>
                </a:lnTo>
                <a:cubicBezTo>
                  <a:pt x="214313" y="5972"/>
                  <a:pt x="208341" y="0"/>
                  <a:pt x="200918" y="0"/>
                </a:cubicBezTo>
                <a:cubicBezTo>
                  <a:pt x="193495" y="0"/>
                  <a:pt x="187523" y="5972"/>
                  <a:pt x="187523" y="13395"/>
                </a:cubicBezTo>
                <a:lnTo>
                  <a:pt x="187523" y="35719"/>
                </a:lnTo>
                <a:lnTo>
                  <a:pt x="156270" y="35719"/>
                </a:lnTo>
                <a:lnTo>
                  <a:pt x="156270" y="13395"/>
                </a:lnTo>
                <a:cubicBezTo>
                  <a:pt x="156270" y="5972"/>
                  <a:pt x="150298" y="0"/>
                  <a:pt x="142875" y="0"/>
                </a:cubicBezTo>
                <a:cubicBezTo>
                  <a:pt x="135452" y="0"/>
                  <a:pt x="129480" y="5972"/>
                  <a:pt x="129480" y="13395"/>
                </a:cubicBezTo>
                <a:lnTo>
                  <a:pt x="129480" y="35719"/>
                </a:lnTo>
                <a:lnTo>
                  <a:pt x="98227" y="35719"/>
                </a:lnTo>
                <a:lnTo>
                  <a:pt x="98227" y="13395"/>
                </a:lnTo>
                <a:close/>
                <a:moveTo>
                  <a:pt x="89297" y="71438"/>
                </a:moveTo>
                <a:lnTo>
                  <a:pt x="196453" y="71438"/>
                </a:lnTo>
                <a:cubicBezTo>
                  <a:pt x="206332" y="71438"/>
                  <a:pt x="214313" y="79418"/>
                  <a:pt x="214313" y="89297"/>
                </a:cubicBezTo>
                <a:lnTo>
                  <a:pt x="214313" y="196453"/>
                </a:lnTo>
                <a:cubicBezTo>
                  <a:pt x="214313" y="206332"/>
                  <a:pt x="206332" y="214313"/>
                  <a:pt x="196453" y="214313"/>
                </a:cubicBezTo>
                <a:lnTo>
                  <a:pt x="89297" y="214313"/>
                </a:lnTo>
                <a:cubicBezTo>
                  <a:pt x="79418" y="214313"/>
                  <a:pt x="71438" y="206332"/>
                  <a:pt x="71438" y="196453"/>
                </a:cubicBezTo>
                <a:lnTo>
                  <a:pt x="71438" y="89297"/>
                </a:lnTo>
                <a:cubicBezTo>
                  <a:pt x="71438" y="79418"/>
                  <a:pt x="79418" y="71438"/>
                  <a:pt x="89297" y="71438"/>
                </a:cubicBezTo>
                <a:close/>
                <a:moveTo>
                  <a:pt x="98227" y="98227"/>
                </a:moveTo>
                <a:lnTo>
                  <a:pt x="98227" y="187523"/>
                </a:lnTo>
                <a:lnTo>
                  <a:pt x="187523" y="187523"/>
                </a:lnTo>
                <a:lnTo>
                  <a:pt x="187523" y="98227"/>
                </a:lnTo>
                <a:lnTo>
                  <a:pt x="98227" y="9822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Text 11"/>
          <p:cNvSpPr/>
          <p:nvPr/>
        </p:nvSpPr>
        <p:spPr>
          <a:xfrm>
            <a:off x="538163" y="4248150"/>
            <a:ext cx="3257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 generates rules.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38163" y="4629150"/>
            <a:ext cx="3257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Hardware enforces them.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438650" y="381000"/>
            <a:ext cx="7372350" cy="1409700"/>
          </a:xfrm>
          <a:custGeom>
            <a:avLst/>
            <a:gdLst/>
            <a:ahLst/>
            <a:cxnLst/>
            <a:rect l="l" t="t" r="r" b="b"/>
            <a:pathLst>
              <a:path w="7372350" h="1409700">
                <a:moveTo>
                  <a:pt x="38100" y="0"/>
                </a:moveTo>
                <a:lnTo>
                  <a:pt x="7296156" y="0"/>
                </a:lnTo>
                <a:cubicBezTo>
                  <a:pt x="7338208" y="0"/>
                  <a:pt x="7372350" y="34142"/>
                  <a:pt x="7372350" y="76194"/>
                </a:cubicBezTo>
                <a:lnTo>
                  <a:pt x="7372350" y="1333506"/>
                </a:lnTo>
                <a:cubicBezTo>
                  <a:pt x="7372350" y="1375587"/>
                  <a:pt x="7338237" y="1409700"/>
                  <a:pt x="7296156" y="1409700"/>
                </a:cubicBez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4438650" y="381000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3810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7" name="Shape 15"/>
          <p:cNvSpPr/>
          <p:nvPr/>
        </p:nvSpPr>
        <p:spPr>
          <a:xfrm>
            <a:off x="4724400" y="6191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07156" y="35719"/>
                </a:moveTo>
                <a:cubicBezTo>
                  <a:pt x="107156" y="25840"/>
                  <a:pt x="115137" y="17859"/>
                  <a:pt x="125016" y="17859"/>
                </a:cubicBezTo>
                <a:lnTo>
                  <a:pt x="160734" y="17859"/>
                </a:lnTo>
                <a:cubicBezTo>
                  <a:pt x="170613" y="17859"/>
                  <a:pt x="178594" y="25840"/>
                  <a:pt x="178594" y="35719"/>
                </a:cubicBezTo>
                <a:lnTo>
                  <a:pt x="178594" y="71438"/>
                </a:lnTo>
                <a:cubicBezTo>
                  <a:pt x="178594" y="81316"/>
                  <a:pt x="170613" y="89297"/>
                  <a:pt x="160734" y="89297"/>
                </a:cubicBezTo>
                <a:lnTo>
                  <a:pt x="156270" y="89297"/>
                </a:lnTo>
                <a:lnTo>
                  <a:pt x="156270" y="125016"/>
                </a:lnTo>
                <a:lnTo>
                  <a:pt x="223242" y="125016"/>
                </a:lnTo>
                <a:cubicBezTo>
                  <a:pt x="245455" y="125016"/>
                  <a:pt x="263426" y="142987"/>
                  <a:pt x="263426" y="165199"/>
                </a:cubicBezTo>
                <a:lnTo>
                  <a:pt x="263426" y="196453"/>
                </a:lnTo>
                <a:lnTo>
                  <a:pt x="267891" y="196453"/>
                </a:lnTo>
                <a:cubicBezTo>
                  <a:pt x="277769" y="196453"/>
                  <a:pt x="285750" y="204434"/>
                  <a:pt x="285750" y="214313"/>
                </a:cubicBezTo>
                <a:lnTo>
                  <a:pt x="285750" y="250031"/>
                </a:lnTo>
                <a:cubicBezTo>
                  <a:pt x="285750" y="259910"/>
                  <a:pt x="277769" y="267891"/>
                  <a:pt x="267891" y="267891"/>
                </a:cubicBezTo>
                <a:lnTo>
                  <a:pt x="232172" y="267891"/>
                </a:lnTo>
                <a:cubicBezTo>
                  <a:pt x="222293" y="267891"/>
                  <a:pt x="214313" y="259910"/>
                  <a:pt x="214313" y="250031"/>
                </a:cubicBezTo>
                <a:lnTo>
                  <a:pt x="214313" y="214313"/>
                </a:lnTo>
                <a:cubicBezTo>
                  <a:pt x="214313" y="204434"/>
                  <a:pt x="222293" y="196453"/>
                  <a:pt x="232172" y="196453"/>
                </a:cubicBezTo>
                <a:lnTo>
                  <a:pt x="236637" y="196453"/>
                </a:lnTo>
                <a:lnTo>
                  <a:pt x="236637" y="165199"/>
                </a:lnTo>
                <a:cubicBezTo>
                  <a:pt x="236637" y="157776"/>
                  <a:pt x="230665" y="151805"/>
                  <a:pt x="223242" y="151805"/>
                </a:cubicBezTo>
                <a:lnTo>
                  <a:pt x="156270" y="151805"/>
                </a:lnTo>
                <a:lnTo>
                  <a:pt x="156270" y="196453"/>
                </a:lnTo>
                <a:lnTo>
                  <a:pt x="160734" y="196453"/>
                </a:lnTo>
                <a:cubicBezTo>
                  <a:pt x="170613" y="196453"/>
                  <a:pt x="178594" y="204434"/>
                  <a:pt x="178594" y="214313"/>
                </a:cubicBezTo>
                <a:lnTo>
                  <a:pt x="178594" y="250031"/>
                </a:lnTo>
                <a:cubicBezTo>
                  <a:pt x="178594" y="259910"/>
                  <a:pt x="170613" y="267891"/>
                  <a:pt x="160734" y="267891"/>
                </a:cubicBezTo>
                <a:lnTo>
                  <a:pt x="125016" y="267891"/>
                </a:lnTo>
                <a:cubicBezTo>
                  <a:pt x="115137" y="267891"/>
                  <a:pt x="107156" y="259910"/>
                  <a:pt x="107156" y="250031"/>
                </a:cubicBezTo>
                <a:lnTo>
                  <a:pt x="107156" y="214313"/>
                </a:lnTo>
                <a:cubicBezTo>
                  <a:pt x="107156" y="204434"/>
                  <a:pt x="115137" y="196453"/>
                  <a:pt x="125016" y="196453"/>
                </a:cubicBezTo>
                <a:lnTo>
                  <a:pt x="129480" y="196453"/>
                </a:lnTo>
                <a:lnTo>
                  <a:pt x="129480" y="151805"/>
                </a:lnTo>
                <a:lnTo>
                  <a:pt x="62508" y="151805"/>
                </a:lnTo>
                <a:cubicBezTo>
                  <a:pt x="55085" y="151805"/>
                  <a:pt x="49113" y="157776"/>
                  <a:pt x="49113" y="165199"/>
                </a:cubicBezTo>
                <a:lnTo>
                  <a:pt x="49113" y="196453"/>
                </a:lnTo>
                <a:lnTo>
                  <a:pt x="53578" y="196453"/>
                </a:lnTo>
                <a:cubicBezTo>
                  <a:pt x="63457" y="196453"/>
                  <a:pt x="71438" y="204434"/>
                  <a:pt x="71438" y="214313"/>
                </a:cubicBezTo>
                <a:lnTo>
                  <a:pt x="71438" y="250031"/>
                </a:lnTo>
                <a:cubicBezTo>
                  <a:pt x="71438" y="259910"/>
                  <a:pt x="63457" y="267891"/>
                  <a:pt x="53578" y="267891"/>
                </a:cubicBezTo>
                <a:lnTo>
                  <a:pt x="17859" y="267891"/>
                </a:lnTo>
                <a:cubicBezTo>
                  <a:pt x="7981" y="267891"/>
                  <a:pt x="0" y="259910"/>
                  <a:pt x="0" y="250031"/>
                </a:cubicBezTo>
                <a:lnTo>
                  <a:pt x="0" y="214313"/>
                </a:lnTo>
                <a:cubicBezTo>
                  <a:pt x="0" y="204434"/>
                  <a:pt x="7981" y="196453"/>
                  <a:pt x="17859" y="196453"/>
                </a:cubicBezTo>
                <a:lnTo>
                  <a:pt x="22324" y="196453"/>
                </a:lnTo>
                <a:lnTo>
                  <a:pt x="22324" y="165199"/>
                </a:lnTo>
                <a:cubicBezTo>
                  <a:pt x="22324" y="142987"/>
                  <a:pt x="40295" y="125016"/>
                  <a:pt x="62508" y="125016"/>
                </a:cubicBezTo>
                <a:lnTo>
                  <a:pt x="129480" y="125016"/>
                </a:lnTo>
                <a:lnTo>
                  <a:pt x="129480" y="89297"/>
                </a:lnTo>
                <a:lnTo>
                  <a:pt x="125016" y="89297"/>
                </a:lnTo>
                <a:cubicBezTo>
                  <a:pt x="115137" y="89297"/>
                  <a:pt x="107156" y="81316"/>
                  <a:pt x="107156" y="71438"/>
                </a:cubicBezTo>
                <a:lnTo>
                  <a:pt x="107156" y="3571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8" name="Text 16"/>
          <p:cNvSpPr/>
          <p:nvPr/>
        </p:nvSpPr>
        <p:spPr>
          <a:xfrm>
            <a:off x="5157788" y="609600"/>
            <a:ext cx="3438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AI定位: Execution Intelligence (执行智能)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686300" y="1066800"/>
            <a:ext cx="6972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PAUHEX的AI技术栈专注于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执行智能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,即将护理规则和用药计划转化为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可验证、可执行、防错的物理动作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。不是替代医生做决策,而是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确保人工定义的指令被正确执行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438650" y="1981200"/>
            <a:ext cx="3581400" cy="1714500"/>
          </a:xfrm>
          <a:custGeom>
            <a:avLst/>
            <a:gdLst/>
            <a:ahLst/>
            <a:cxnLst/>
            <a:rect l="l" t="t" r="r" b="b"/>
            <a:pathLst>
              <a:path w="3581400" h="1714500">
                <a:moveTo>
                  <a:pt x="38100" y="0"/>
                </a:moveTo>
                <a:lnTo>
                  <a:pt x="3505208" y="0"/>
                </a:lnTo>
                <a:cubicBezTo>
                  <a:pt x="3547288" y="0"/>
                  <a:pt x="3581400" y="34112"/>
                  <a:pt x="3581400" y="76192"/>
                </a:cubicBezTo>
                <a:lnTo>
                  <a:pt x="3581400" y="1638308"/>
                </a:lnTo>
                <a:cubicBezTo>
                  <a:pt x="3581400" y="1680388"/>
                  <a:pt x="3547288" y="1714500"/>
                  <a:pt x="3505208" y="1714500"/>
                </a:cubicBez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4438650" y="1981200"/>
            <a:ext cx="38100" cy="1714500"/>
          </a:xfrm>
          <a:custGeom>
            <a:avLst/>
            <a:gdLst/>
            <a:ahLst/>
            <a:cxnLst/>
            <a:rect l="l" t="t" r="r" b="b"/>
            <a:pathLst>
              <a:path w="38100" h="1714500">
                <a:moveTo>
                  <a:pt x="38100" y="0"/>
                </a:moveTo>
                <a:lnTo>
                  <a:pt x="38100" y="0"/>
                </a:lnTo>
                <a:lnTo>
                  <a:pt x="38100" y="1714500"/>
                </a:ln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2" name="Shape 20"/>
          <p:cNvSpPr/>
          <p:nvPr/>
        </p:nvSpPr>
        <p:spPr>
          <a:xfrm>
            <a:off x="4648200" y="2171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Text 21"/>
          <p:cNvSpPr/>
          <p:nvPr/>
        </p:nvSpPr>
        <p:spPr>
          <a:xfrm>
            <a:off x="4751189" y="2228850"/>
            <a:ext cx="257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143500" y="2228850"/>
            <a:ext cx="495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输入层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669631" y="27241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Text 24"/>
          <p:cNvSpPr/>
          <p:nvPr/>
        </p:nvSpPr>
        <p:spPr>
          <a:xfrm>
            <a:off x="4867275" y="2667000"/>
            <a:ext cx="1047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护理/用药规则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669631" y="30289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8" name="Text 26"/>
          <p:cNvSpPr/>
          <p:nvPr/>
        </p:nvSpPr>
        <p:spPr>
          <a:xfrm>
            <a:off x="4867275" y="29718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人工设定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669631" y="33337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0" name="Text 28"/>
          <p:cNvSpPr/>
          <p:nvPr/>
        </p:nvSpPr>
        <p:spPr>
          <a:xfrm>
            <a:off x="4867275" y="32766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合规约束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229600" y="1981200"/>
            <a:ext cx="3581400" cy="1714500"/>
          </a:xfrm>
          <a:custGeom>
            <a:avLst/>
            <a:gdLst/>
            <a:ahLst/>
            <a:cxnLst/>
            <a:rect l="l" t="t" r="r" b="b"/>
            <a:pathLst>
              <a:path w="3581400" h="1714500">
                <a:moveTo>
                  <a:pt x="38100" y="0"/>
                </a:moveTo>
                <a:lnTo>
                  <a:pt x="3505208" y="0"/>
                </a:lnTo>
                <a:cubicBezTo>
                  <a:pt x="3547288" y="0"/>
                  <a:pt x="3581400" y="34112"/>
                  <a:pt x="3581400" y="76192"/>
                </a:cubicBezTo>
                <a:lnTo>
                  <a:pt x="3581400" y="1638308"/>
                </a:lnTo>
                <a:cubicBezTo>
                  <a:pt x="3581400" y="1680388"/>
                  <a:pt x="3547288" y="1714500"/>
                  <a:pt x="3505208" y="1714500"/>
                </a:cubicBez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8229600" y="1981200"/>
            <a:ext cx="38100" cy="1714500"/>
          </a:xfrm>
          <a:custGeom>
            <a:avLst/>
            <a:gdLst/>
            <a:ahLst/>
            <a:cxnLst/>
            <a:rect l="l" t="t" r="r" b="b"/>
            <a:pathLst>
              <a:path w="38100" h="1714500">
                <a:moveTo>
                  <a:pt x="38100" y="0"/>
                </a:moveTo>
                <a:lnTo>
                  <a:pt x="38100" y="0"/>
                </a:lnTo>
                <a:lnTo>
                  <a:pt x="38100" y="1714500"/>
                </a:ln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3" name="Shape 31"/>
          <p:cNvSpPr/>
          <p:nvPr/>
        </p:nvSpPr>
        <p:spPr>
          <a:xfrm>
            <a:off x="8439150" y="2171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4" name="Text 32"/>
          <p:cNvSpPr/>
          <p:nvPr/>
        </p:nvSpPr>
        <p:spPr>
          <a:xfrm>
            <a:off x="8527703" y="2228850"/>
            <a:ext cx="285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934450" y="2228850"/>
            <a:ext cx="619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AI解析层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474869" y="2724150"/>
            <a:ext cx="71438" cy="114300"/>
          </a:xfrm>
          <a:custGeom>
            <a:avLst/>
            <a:gdLst/>
            <a:ahLst/>
            <a:cxnLst/>
            <a:rect l="l" t="t" r="r" b="b"/>
            <a:pathLst>
              <a:path w="71438" h="114300">
                <a:moveTo>
                  <a:pt x="69451" y="52105"/>
                </a:moveTo>
                <a:cubicBezTo>
                  <a:pt x="72241" y="54895"/>
                  <a:pt x="72241" y="59427"/>
                  <a:pt x="69451" y="62218"/>
                </a:cubicBezTo>
                <a:lnTo>
                  <a:pt x="26588" y="105080"/>
                </a:lnTo>
                <a:cubicBezTo>
                  <a:pt x="23798" y="107871"/>
                  <a:pt x="19266" y="107871"/>
                  <a:pt x="16475" y="105080"/>
                </a:cubicBezTo>
                <a:cubicBezTo>
                  <a:pt x="13685" y="102290"/>
                  <a:pt x="13685" y="97758"/>
                  <a:pt x="16475" y="94967"/>
                </a:cubicBezTo>
                <a:lnTo>
                  <a:pt x="54293" y="57150"/>
                </a:lnTo>
                <a:lnTo>
                  <a:pt x="16498" y="19333"/>
                </a:lnTo>
                <a:cubicBezTo>
                  <a:pt x="13707" y="16542"/>
                  <a:pt x="13707" y="12010"/>
                  <a:pt x="16498" y="9220"/>
                </a:cubicBezTo>
                <a:cubicBezTo>
                  <a:pt x="19288" y="6429"/>
                  <a:pt x="23820" y="6429"/>
                  <a:pt x="26610" y="9220"/>
                </a:cubicBezTo>
                <a:lnTo>
                  <a:pt x="69473" y="5208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7" name="Text 35"/>
          <p:cNvSpPr/>
          <p:nvPr/>
        </p:nvSpPr>
        <p:spPr>
          <a:xfrm>
            <a:off x="8658225" y="2667000"/>
            <a:ext cx="117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LLM + 规则引擎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474869" y="3028950"/>
            <a:ext cx="71438" cy="114300"/>
          </a:xfrm>
          <a:custGeom>
            <a:avLst/>
            <a:gdLst/>
            <a:ahLst/>
            <a:cxnLst/>
            <a:rect l="l" t="t" r="r" b="b"/>
            <a:pathLst>
              <a:path w="71438" h="114300">
                <a:moveTo>
                  <a:pt x="69451" y="52105"/>
                </a:moveTo>
                <a:cubicBezTo>
                  <a:pt x="72241" y="54895"/>
                  <a:pt x="72241" y="59427"/>
                  <a:pt x="69451" y="62218"/>
                </a:cubicBezTo>
                <a:lnTo>
                  <a:pt x="26588" y="105080"/>
                </a:lnTo>
                <a:cubicBezTo>
                  <a:pt x="23798" y="107871"/>
                  <a:pt x="19266" y="107871"/>
                  <a:pt x="16475" y="105080"/>
                </a:cubicBezTo>
                <a:cubicBezTo>
                  <a:pt x="13685" y="102290"/>
                  <a:pt x="13685" y="97758"/>
                  <a:pt x="16475" y="94967"/>
                </a:cubicBezTo>
                <a:lnTo>
                  <a:pt x="54293" y="57150"/>
                </a:lnTo>
                <a:lnTo>
                  <a:pt x="16498" y="19333"/>
                </a:lnTo>
                <a:cubicBezTo>
                  <a:pt x="13707" y="16542"/>
                  <a:pt x="13707" y="12010"/>
                  <a:pt x="16498" y="9220"/>
                </a:cubicBezTo>
                <a:cubicBezTo>
                  <a:pt x="19288" y="6429"/>
                  <a:pt x="23820" y="6429"/>
                  <a:pt x="26610" y="9220"/>
                </a:cubicBezTo>
                <a:lnTo>
                  <a:pt x="69473" y="5208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9" name="Text 37"/>
          <p:cNvSpPr/>
          <p:nvPr/>
        </p:nvSpPr>
        <p:spPr>
          <a:xfrm>
            <a:off x="8658225" y="2971800"/>
            <a:ext cx="1381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语言 → 可验证逻辑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438650" y="3886200"/>
            <a:ext cx="3581400" cy="1714500"/>
          </a:xfrm>
          <a:custGeom>
            <a:avLst/>
            <a:gdLst/>
            <a:ahLst/>
            <a:cxnLst/>
            <a:rect l="l" t="t" r="r" b="b"/>
            <a:pathLst>
              <a:path w="3581400" h="1714500">
                <a:moveTo>
                  <a:pt x="38100" y="0"/>
                </a:moveTo>
                <a:lnTo>
                  <a:pt x="3505208" y="0"/>
                </a:lnTo>
                <a:cubicBezTo>
                  <a:pt x="3547288" y="0"/>
                  <a:pt x="3581400" y="34112"/>
                  <a:pt x="3581400" y="76192"/>
                </a:cubicBezTo>
                <a:lnTo>
                  <a:pt x="3581400" y="1638308"/>
                </a:lnTo>
                <a:cubicBezTo>
                  <a:pt x="3581400" y="1680388"/>
                  <a:pt x="3547288" y="1714500"/>
                  <a:pt x="3505208" y="1714500"/>
                </a:cubicBez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4438650" y="3886200"/>
            <a:ext cx="38100" cy="1714500"/>
          </a:xfrm>
          <a:custGeom>
            <a:avLst/>
            <a:gdLst/>
            <a:ahLst/>
            <a:cxnLst/>
            <a:rect l="l" t="t" r="r" b="b"/>
            <a:pathLst>
              <a:path w="38100" h="1714500">
                <a:moveTo>
                  <a:pt x="38100" y="0"/>
                </a:moveTo>
                <a:lnTo>
                  <a:pt x="38100" y="0"/>
                </a:lnTo>
                <a:lnTo>
                  <a:pt x="38100" y="1714500"/>
                </a:ln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2" name="Shape 40"/>
          <p:cNvSpPr/>
          <p:nvPr/>
        </p:nvSpPr>
        <p:spPr>
          <a:xfrm>
            <a:off x="4648200" y="4076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3" name="Text 41"/>
          <p:cNvSpPr/>
          <p:nvPr/>
        </p:nvSpPr>
        <p:spPr>
          <a:xfrm>
            <a:off x="4734520" y="4133850"/>
            <a:ext cx="29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5143500" y="413385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执行控制层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662488" y="46291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43555" y="2121"/>
                </a:moveTo>
                <a:cubicBezTo>
                  <a:pt x="44224" y="-1183"/>
                  <a:pt x="47149" y="-3572"/>
                  <a:pt x="50542" y="-3572"/>
                </a:cubicBezTo>
                <a:lnTo>
                  <a:pt x="63892" y="-3572"/>
                </a:lnTo>
                <a:cubicBezTo>
                  <a:pt x="67285" y="-3572"/>
                  <a:pt x="70210" y="-1183"/>
                  <a:pt x="70879" y="2121"/>
                </a:cubicBezTo>
                <a:lnTo>
                  <a:pt x="74116" y="17748"/>
                </a:lnTo>
                <a:cubicBezTo>
                  <a:pt x="77264" y="19087"/>
                  <a:pt x="80211" y="20806"/>
                  <a:pt x="82890" y="22838"/>
                </a:cubicBezTo>
                <a:lnTo>
                  <a:pt x="98026" y="17815"/>
                </a:lnTo>
                <a:cubicBezTo>
                  <a:pt x="101240" y="16743"/>
                  <a:pt x="104768" y="18083"/>
                  <a:pt x="106464" y="21029"/>
                </a:cubicBezTo>
                <a:lnTo>
                  <a:pt x="113139" y="32593"/>
                </a:lnTo>
                <a:cubicBezTo>
                  <a:pt x="114836" y="35540"/>
                  <a:pt x="114233" y="39246"/>
                  <a:pt x="111688" y="41501"/>
                </a:cubicBezTo>
                <a:lnTo>
                  <a:pt x="99789" y="52082"/>
                </a:lnTo>
                <a:cubicBezTo>
                  <a:pt x="99990" y="53734"/>
                  <a:pt x="100079" y="55431"/>
                  <a:pt x="100079" y="57150"/>
                </a:cubicBezTo>
                <a:cubicBezTo>
                  <a:pt x="100079" y="58869"/>
                  <a:pt x="99968" y="60566"/>
                  <a:pt x="99789" y="62218"/>
                </a:cubicBezTo>
                <a:lnTo>
                  <a:pt x="111710" y="72822"/>
                </a:lnTo>
                <a:cubicBezTo>
                  <a:pt x="114255" y="75076"/>
                  <a:pt x="114836" y="78804"/>
                  <a:pt x="113161" y="81729"/>
                </a:cubicBezTo>
                <a:lnTo>
                  <a:pt x="106487" y="93293"/>
                </a:lnTo>
                <a:cubicBezTo>
                  <a:pt x="104790" y="96217"/>
                  <a:pt x="101263" y="97579"/>
                  <a:pt x="98048" y="96508"/>
                </a:cubicBezTo>
                <a:lnTo>
                  <a:pt x="82912" y="91485"/>
                </a:lnTo>
                <a:cubicBezTo>
                  <a:pt x="80211" y="93516"/>
                  <a:pt x="77264" y="95213"/>
                  <a:pt x="74139" y="96575"/>
                </a:cubicBezTo>
                <a:lnTo>
                  <a:pt x="70924" y="112179"/>
                </a:lnTo>
                <a:cubicBezTo>
                  <a:pt x="70232" y="115506"/>
                  <a:pt x="67308" y="117872"/>
                  <a:pt x="63937" y="117872"/>
                </a:cubicBezTo>
                <a:lnTo>
                  <a:pt x="50587" y="117872"/>
                </a:lnTo>
                <a:cubicBezTo>
                  <a:pt x="47193" y="117872"/>
                  <a:pt x="44269" y="115483"/>
                  <a:pt x="43599" y="112179"/>
                </a:cubicBezTo>
                <a:lnTo>
                  <a:pt x="40385" y="96575"/>
                </a:lnTo>
                <a:cubicBezTo>
                  <a:pt x="37237" y="95235"/>
                  <a:pt x="34312" y="93516"/>
                  <a:pt x="31611" y="91485"/>
                </a:cubicBezTo>
                <a:lnTo>
                  <a:pt x="16408" y="96508"/>
                </a:lnTo>
                <a:cubicBezTo>
                  <a:pt x="13194" y="97579"/>
                  <a:pt x="9666" y="96240"/>
                  <a:pt x="7970" y="93293"/>
                </a:cubicBezTo>
                <a:lnTo>
                  <a:pt x="1295" y="81729"/>
                </a:lnTo>
                <a:cubicBezTo>
                  <a:pt x="-402" y="78782"/>
                  <a:pt x="201" y="75076"/>
                  <a:pt x="2746" y="72822"/>
                </a:cubicBezTo>
                <a:lnTo>
                  <a:pt x="14667" y="62218"/>
                </a:lnTo>
                <a:cubicBezTo>
                  <a:pt x="14466" y="60566"/>
                  <a:pt x="14377" y="58869"/>
                  <a:pt x="14377" y="57150"/>
                </a:cubicBezTo>
                <a:cubicBezTo>
                  <a:pt x="14377" y="55431"/>
                  <a:pt x="14488" y="53734"/>
                  <a:pt x="14667" y="52082"/>
                </a:cubicBezTo>
                <a:lnTo>
                  <a:pt x="2746" y="41478"/>
                </a:lnTo>
                <a:cubicBezTo>
                  <a:pt x="201" y="39224"/>
                  <a:pt x="-380" y="35496"/>
                  <a:pt x="1295" y="32571"/>
                </a:cubicBezTo>
                <a:lnTo>
                  <a:pt x="7970" y="21007"/>
                </a:lnTo>
                <a:cubicBezTo>
                  <a:pt x="9666" y="18060"/>
                  <a:pt x="13194" y="16721"/>
                  <a:pt x="16408" y="17792"/>
                </a:cubicBezTo>
                <a:lnTo>
                  <a:pt x="31544" y="22815"/>
                </a:lnTo>
                <a:cubicBezTo>
                  <a:pt x="34245" y="20784"/>
                  <a:pt x="37192" y="19087"/>
                  <a:pt x="40318" y="17725"/>
                </a:cubicBezTo>
                <a:lnTo>
                  <a:pt x="43555" y="2121"/>
                </a:lnTo>
                <a:close/>
                <a:moveTo>
                  <a:pt x="57217" y="75009"/>
                </a:moveTo>
                <a:cubicBezTo>
                  <a:pt x="63598" y="74985"/>
                  <a:pt x="69481" y="71559"/>
                  <a:pt x="72650" y="66022"/>
                </a:cubicBezTo>
                <a:cubicBezTo>
                  <a:pt x="75820" y="60484"/>
                  <a:pt x="75794" y="53676"/>
                  <a:pt x="72583" y="48162"/>
                </a:cubicBezTo>
                <a:cubicBezTo>
                  <a:pt x="69372" y="42649"/>
                  <a:pt x="63464" y="39267"/>
                  <a:pt x="57083" y="39291"/>
                </a:cubicBezTo>
                <a:cubicBezTo>
                  <a:pt x="50702" y="39315"/>
                  <a:pt x="44819" y="42741"/>
                  <a:pt x="41650" y="48278"/>
                </a:cubicBezTo>
                <a:cubicBezTo>
                  <a:pt x="38480" y="53816"/>
                  <a:pt x="38506" y="60624"/>
                  <a:pt x="41717" y="66138"/>
                </a:cubicBezTo>
                <a:cubicBezTo>
                  <a:pt x="44928" y="71651"/>
                  <a:pt x="50836" y="75033"/>
                  <a:pt x="57217" y="7500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6" name="Text 44"/>
          <p:cNvSpPr/>
          <p:nvPr/>
        </p:nvSpPr>
        <p:spPr>
          <a:xfrm>
            <a:off x="4867275" y="457200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确定性状态机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662488" y="49339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43555" y="2121"/>
                </a:moveTo>
                <a:cubicBezTo>
                  <a:pt x="44224" y="-1183"/>
                  <a:pt x="47149" y="-3572"/>
                  <a:pt x="50542" y="-3572"/>
                </a:cubicBezTo>
                <a:lnTo>
                  <a:pt x="63892" y="-3572"/>
                </a:lnTo>
                <a:cubicBezTo>
                  <a:pt x="67285" y="-3572"/>
                  <a:pt x="70210" y="-1183"/>
                  <a:pt x="70879" y="2121"/>
                </a:cubicBezTo>
                <a:lnTo>
                  <a:pt x="74116" y="17748"/>
                </a:lnTo>
                <a:cubicBezTo>
                  <a:pt x="77264" y="19087"/>
                  <a:pt x="80211" y="20806"/>
                  <a:pt x="82890" y="22838"/>
                </a:cubicBezTo>
                <a:lnTo>
                  <a:pt x="98026" y="17815"/>
                </a:lnTo>
                <a:cubicBezTo>
                  <a:pt x="101240" y="16743"/>
                  <a:pt x="104768" y="18083"/>
                  <a:pt x="106464" y="21029"/>
                </a:cubicBezTo>
                <a:lnTo>
                  <a:pt x="113139" y="32593"/>
                </a:lnTo>
                <a:cubicBezTo>
                  <a:pt x="114836" y="35540"/>
                  <a:pt x="114233" y="39246"/>
                  <a:pt x="111688" y="41501"/>
                </a:cubicBezTo>
                <a:lnTo>
                  <a:pt x="99789" y="52082"/>
                </a:lnTo>
                <a:cubicBezTo>
                  <a:pt x="99990" y="53734"/>
                  <a:pt x="100079" y="55431"/>
                  <a:pt x="100079" y="57150"/>
                </a:cubicBezTo>
                <a:cubicBezTo>
                  <a:pt x="100079" y="58869"/>
                  <a:pt x="99968" y="60566"/>
                  <a:pt x="99789" y="62218"/>
                </a:cubicBezTo>
                <a:lnTo>
                  <a:pt x="111710" y="72822"/>
                </a:lnTo>
                <a:cubicBezTo>
                  <a:pt x="114255" y="75076"/>
                  <a:pt x="114836" y="78804"/>
                  <a:pt x="113161" y="81729"/>
                </a:cubicBezTo>
                <a:lnTo>
                  <a:pt x="106487" y="93293"/>
                </a:lnTo>
                <a:cubicBezTo>
                  <a:pt x="104790" y="96217"/>
                  <a:pt x="101263" y="97579"/>
                  <a:pt x="98048" y="96508"/>
                </a:cubicBezTo>
                <a:lnTo>
                  <a:pt x="82912" y="91485"/>
                </a:lnTo>
                <a:cubicBezTo>
                  <a:pt x="80211" y="93516"/>
                  <a:pt x="77264" y="95213"/>
                  <a:pt x="74139" y="96575"/>
                </a:cubicBezTo>
                <a:lnTo>
                  <a:pt x="70924" y="112179"/>
                </a:lnTo>
                <a:cubicBezTo>
                  <a:pt x="70232" y="115506"/>
                  <a:pt x="67308" y="117872"/>
                  <a:pt x="63937" y="117872"/>
                </a:cubicBezTo>
                <a:lnTo>
                  <a:pt x="50587" y="117872"/>
                </a:lnTo>
                <a:cubicBezTo>
                  <a:pt x="47193" y="117872"/>
                  <a:pt x="44269" y="115483"/>
                  <a:pt x="43599" y="112179"/>
                </a:cubicBezTo>
                <a:lnTo>
                  <a:pt x="40385" y="96575"/>
                </a:lnTo>
                <a:cubicBezTo>
                  <a:pt x="37237" y="95235"/>
                  <a:pt x="34312" y="93516"/>
                  <a:pt x="31611" y="91485"/>
                </a:cubicBezTo>
                <a:lnTo>
                  <a:pt x="16408" y="96508"/>
                </a:lnTo>
                <a:cubicBezTo>
                  <a:pt x="13194" y="97579"/>
                  <a:pt x="9666" y="96240"/>
                  <a:pt x="7970" y="93293"/>
                </a:cubicBezTo>
                <a:lnTo>
                  <a:pt x="1295" y="81729"/>
                </a:lnTo>
                <a:cubicBezTo>
                  <a:pt x="-402" y="78782"/>
                  <a:pt x="201" y="75076"/>
                  <a:pt x="2746" y="72822"/>
                </a:cubicBezTo>
                <a:lnTo>
                  <a:pt x="14667" y="62218"/>
                </a:lnTo>
                <a:cubicBezTo>
                  <a:pt x="14466" y="60566"/>
                  <a:pt x="14377" y="58869"/>
                  <a:pt x="14377" y="57150"/>
                </a:cubicBezTo>
                <a:cubicBezTo>
                  <a:pt x="14377" y="55431"/>
                  <a:pt x="14488" y="53734"/>
                  <a:pt x="14667" y="52082"/>
                </a:cubicBezTo>
                <a:lnTo>
                  <a:pt x="2746" y="41478"/>
                </a:lnTo>
                <a:cubicBezTo>
                  <a:pt x="201" y="39224"/>
                  <a:pt x="-380" y="35496"/>
                  <a:pt x="1295" y="32571"/>
                </a:cubicBezTo>
                <a:lnTo>
                  <a:pt x="7970" y="21007"/>
                </a:lnTo>
                <a:cubicBezTo>
                  <a:pt x="9666" y="18060"/>
                  <a:pt x="13194" y="16721"/>
                  <a:pt x="16408" y="17792"/>
                </a:cubicBezTo>
                <a:lnTo>
                  <a:pt x="31544" y="22815"/>
                </a:lnTo>
                <a:cubicBezTo>
                  <a:pt x="34245" y="20784"/>
                  <a:pt x="37192" y="19087"/>
                  <a:pt x="40318" y="17725"/>
                </a:cubicBezTo>
                <a:lnTo>
                  <a:pt x="43555" y="2121"/>
                </a:lnTo>
                <a:close/>
                <a:moveTo>
                  <a:pt x="57217" y="75009"/>
                </a:moveTo>
                <a:cubicBezTo>
                  <a:pt x="63598" y="74985"/>
                  <a:pt x="69481" y="71559"/>
                  <a:pt x="72650" y="66022"/>
                </a:cubicBezTo>
                <a:cubicBezTo>
                  <a:pt x="75820" y="60484"/>
                  <a:pt x="75794" y="53676"/>
                  <a:pt x="72583" y="48162"/>
                </a:cubicBezTo>
                <a:cubicBezTo>
                  <a:pt x="69372" y="42649"/>
                  <a:pt x="63464" y="39267"/>
                  <a:pt x="57083" y="39291"/>
                </a:cubicBezTo>
                <a:cubicBezTo>
                  <a:pt x="50702" y="39315"/>
                  <a:pt x="44819" y="42741"/>
                  <a:pt x="41650" y="48278"/>
                </a:cubicBezTo>
                <a:cubicBezTo>
                  <a:pt x="38480" y="53816"/>
                  <a:pt x="38506" y="60624"/>
                  <a:pt x="41717" y="66138"/>
                </a:cubicBezTo>
                <a:cubicBezTo>
                  <a:pt x="44928" y="71651"/>
                  <a:pt x="50836" y="75033"/>
                  <a:pt x="57217" y="7500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8" name="Text 46"/>
          <p:cNvSpPr/>
          <p:nvPr/>
        </p:nvSpPr>
        <p:spPr>
          <a:xfrm>
            <a:off x="4867275" y="48768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防错逻辑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662488" y="52387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43555" y="2121"/>
                </a:moveTo>
                <a:cubicBezTo>
                  <a:pt x="44224" y="-1183"/>
                  <a:pt x="47149" y="-3572"/>
                  <a:pt x="50542" y="-3572"/>
                </a:cubicBezTo>
                <a:lnTo>
                  <a:pt x="63892" y="-3572"/>
                </a:lnTo>
                <a:cubicBezTo>
                  <a:pt x="67285" y="-3572"/>
                  <a:pt x="70210" y="-1183"/>
                  <a:pt x="70879" y="2121"/>
                </a:cubicBezTo>
                <a:lnTo>
                  <a:pt x="74116" y="17748"/>
                </a:lnTo>
                <a:cubicBezTo>
                  <a:pt x="77264" y="19087"/>
                  <a:pt x="80211" y="20806"/>
                  <a:pt x="82890" y="22838"/>
                </a:cubicBezTo>
                <a:lnTo>
                  <a:pt x="98026" y="17815"/>
                </a:lnTo>
                <a:cubicBezTo>
                  <a:pt x="101240" y="16743"/>
                  <a:pt x="104768" y="18083"/>
                  <a:pt x="106464" y="21029"/>
                </a:cubicBezTo>
                <a:lnTo>
                  <a:pt x="113139" y="32593"/>
                </a:lnTo>
                <a:cubicBezTo>
                  <a:pt x="114836" y="35540"/>
                  <a:pt x="114233" y="39246"/>
                  <a:pt x="111688" y="41501"/>
                </a:cubicBezTo>
                <a:lnTo>
                  <a:pt x="99789" y="52082"/>
                </a:lnTo>
                <a:cubicBezTo>
                  <a:pt x="99990" y="53734"/>
                  <a:pt x="100079" y="55431"/>
                  <a:pt x="100079" y="57150"/>
                </a:cubicBezTo>
                <a:cubicBezTo>
                  <a:pt x="100079" y="58869"/>
                  <a:pt x="99968" y="60566"/>
                  <a:pt x="99789" y="62218"/>
                </a:cubicBezTo>
                <a:lnTo>
                  <a:pt x="111710" y="72822"/>
                </a:lnTo>
                <a:cubicBezTo>
                  <a:pt x="114255" y="75076"/>
                  <a:pt x="114836" y="78804"/>
                  <a:pt x="113161" y="81729"/>
                </a:cubicBezTo>
                <a:lnTo>
                  <a:pt x="106487" y="93293"/>
                </a:lnTo>
                <a:cubicBezTo>
                  <a:pt x="104790" y="96217"/>
                  <a:pt x="101263" y="97579"/>
                  <a:pt x="98048" y="96508"/>
                </a:cubicBezTo>
                <a:lnTo>
                  <a:pt x="82912" y="91485"/>
                </a:lnTo>
                <a:cubicBezTo>
                  <a:pt x="80211" y="93516"/>
                  <a:pt x="77264" y="95213"/>
                  <a:pt x="74139" y="96575"/>
                </a:cubicBezTo>
                <a:lnTo>
                  <a:pt x="70924" y="112179"/>
                </a:lnTo>
                <a:cubicBezTo>
                  <a:pt x="70232" y="115506"/>
                  <a:pt x="67308" y="117872"/>
                  <a:pt x="63937" y="117872"/>
                </a:cubicBezTo>
                <a:lnTo>
                  <a:pt x="50587" y="117872"/>
                </a:lnTo>
                <a:cubicBezTo>
                  <a:pt x="47193" y="117872"/>
                  <a:pt x="44269" y="115483"/>
                  <a:pt x="43599" y="112179"/>
                </a:cubicBezTo>
                <a:lnTo>
                  <a:pt x="40385" y="96575"/>
                </a:lnTo>
                <a:cubicBezTo>
                  <a:pt x="37237" y="95235"/>
                  <a:pt x="34312" y="93516"/>
                  <a:pt x="31611" y="91485"/>
                </a:cubicBezTo>
                <a:lnTo>
                  <a:pt x="16408" y="96508"/>
                </a:lnTo>
                <a:cubicBezTo>
                  <a:pt x="13194" y="97579"/>
                  <a:pt x="9666" y="96240"/>
                  <a:pt x="7970" y="93293"/>
                </a:cubicBezTo>
                <a:lnTo>
                  <a:pt x="1295" y="81729"/>
                </a:lnTo>
                <a:cubicBezTo>
                  <a:pt x="-402" y="78782"/>
                  <a:pt x="201" y="75076"/>
                  <a:pt x="2746" y="72822"/>
                </a:cubicBezTo>
                <a:lnTo>
                  <a:pt x="14667" y="62218"/>
                </a:lnTo>
                <a:cubicBezTo>
                  <a:pt x="14466" y="60566"/>
                  <a:pt x="14377" y="58869"/>
                  <a:pt x="14377" y="57150"/>
                </a:cubicBezTo>
                <a:cubicBezTo>
                  <a:pt x="14377" y="55431"/>
                  <a:pt x="14488" y="53734"/>
                  <a:pt x="14667" y="52082"/>
                </a:cubicBezTo>
                <a:lnTo>
                  <a:pt x="2746" y="41478"/>
                </a:lnTo>
                <a:cubicBezTo>
                  <a:pt x="201" y="39224"/>
                  <a:pt x="-380" y="35496"/>
                  <a:pt x="1295" y="32571"/>
                </a:cubicBezTo>
                <a:lnTo>
                  <a:pt x="7970" y="21007"/>
                </a:lnTo>
                <a:cubicBezTo>
                  <a:pt x="9666" y="18060"/>
                  <a:pt x="13194" y="16721"/>
                  <a:pt x="16408" y="17792"/>
                </a:cubicBezTo>
                <a:lnTo>
                  <a:pt x="31544" y="22815"/>
                </a:lnTo>
                <a:cubicBezTo>
                  <a:pt x="34245" y="20784"/>
                  <a:pt x="37192" y="19087"/>
                  <a:pt x="40318" y="17725"/>
                </a:cubicBezTo>
                <a:lnTo>
                  <a:pt x="43555" y="2121"/>
                </a:lnTo>
                <a:close/>
                <a:moveTo>
                  <a:pt x="57217" y="75009"/>
                </a:moveTo>
                <a:cubicBezTo>
                  <a:pt x="63598" y="74985"/>
                  <a:pt x="69481" y="71559"/>
                  <a:pt x="72650" y="66022"/>
                </a:cubicBezTo>
                <a:cubicBezTo>
                  <a:pt x="75820" y="60484"/>
                  <a:pt x="75794" y="53676"/>
                  <a:pt x="72583" y="48162"/>
                </a:cubicBezTo>
                <a:cubicBezTo>
                  <a:pt x="69372" y="42649"/>
                  <a:pt x="63464" y="39267"/>
                  <a:pt x="57083" y="39291"/>
                </a:cubicBezTo>
                <a:cubicBezTo>
                  <a:pt x="50702" y="39315"/>
                  <a:pt x="44819" y="42741"/>
                  <a:pt x="41650" y="48278"/>
                </a:cubicBezTo>
                <a:cubicBezTo>
                  <a:pt x="38480" y="53816"/>
                  <a:pt x="38506" y="60624"/>
                  <a:pt x="41717" y="66138"/>
                </a:cubicBezTo>
                <a:cubicBezTo>
                  <a:pt x="44928" y="71651"/>
                  <a:pt x="50836" y="75033"/>
                  <a:pt x="57217" y="7500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0" name="Text 48"/>
          <p:cNvSpPr/>
          <p:nvPr/>
        </p:nvSpPr>
        <p:spPr>
          <a:xfrm>
            <a:off x="4867275" y="51816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物理锁定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229600" y="3886200"/>
            <a:ext cx="3581400" cy="1714500"/>
          </a:xfrm>
          <a:custGeom>
            <a:avLst/>
            <a:gdLst/>
            <a:ahLst/>
            <a:cxnLst/>
            <a:rect l="l" t="t" r="r" b="b"/>
            <a:pathLst>
              <a:path w="3581400" h="1714500">
                <a:moveTo>
                  <a:pt x="38100" y="0"/>
                </a:moveTo>
                <a:lnTo>
                  <a:pt x="3505208" y="0"/>
                </a:lnTo>
                <a:cubicBezTo>
                  <a:pt x="3547288" y="0"/>
                  <a:pt x="3581400" y="34112"/>
                  <a:pt x="3581400" y="76192"/>
                </a:cubicBezTo>
                <a:lnTo>
                  <a:pt x="3581400" y="1638308"/>
                </a:lnTo>
                <a:cubicBezTo>
                  <a:pt x="3581400" y="1680388"/>
                  <a:pt x="3547288" y="1714500"/>
                  <a:pt x="3505208" y="1714500"/>
                </a:cubicBez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8229600" y="3886200"/>
            <a:ext cx="38100" cy="1714500"/>
          </a:xfrm>
          <a:custGeom>
            <a:avLst/>
            <a:gdLst/>
            <a:ahLst/>
            <a:cxnLst/>
            <a:rect l="l" t="t" r="r" b="b"/>
            <a:pathLst>
              <a:path w="38100" h="1714500">
                <a:moveTo>
                  <a:pt x="38100" y="0"/>
                </a:moveTo>
                <a:lnTo>
                  <a:pt x="38100" y="0"/>
                </a:lnTo>
                <a:lnTo>
                  <a:pt x="38100" y="1714500"/>
                </a:ln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3" name="Shape 51"/>
          <p:cNvSpPr/>
          <p:nvPr/>
        </p:nvSpPr>
        <p:spPr>
          <a:xfrm>
            <a:off x="8439150" y="4076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4" name="Text 52"/>
          <p:cNvSpPr/>
          <p:nvPr/>
        </p:nvSpPr>
        <p:spPr>
          <a:xfrm>
            <a:off x="8525619" y="4133850"/>
            <a:ext cx="29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934450" y="4133850"/>
            <a:ext cx="495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审计层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467725" y="4629150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0" y="14288"/>
                </a:moveTo>
                <a:cubicBezTo>
                  <a:pt x="0" y="6407"/>
                  <a:pt x="6407" y="0"/>
                  <a:pt x="14288" y="0"/>
                </a:cubicBezTo>
                <a:lnTo>
                  <a:pt x="47662" y="0"/>
                </a:lnTo>
                <a:cubicBezTo>
                  <a:pt x="51457" y="0"/>
                  <a:pt x="55096" y="1496"/>
                  <a:pt x="57775" y="4175"/>
                </a:cubicBezTo>
                <a:lnTo>
                  <a:pt x="81550" y="27972"/>
                </a:lnTo>
                <a:cubicBezTo>
                  <a:pt x="84229" y="30651"/>
                  <a:pt x="85725" y="34290"/>
                  <a:pt x="85725" y="38085"/>
                </a:cubicBezTo>
                <a:lnTo>
                  <a:pt x="85725" y="100013"/>
                </a:lnTo>
                <a:cubicBezTo>
                  <a:pt x="85725" y="107893"/>
                  <a:pt x="79318" y="114300"/>
                  <a:pt x="71438" y="114300"/>
                </a:cubicBezTo>
                <a:lnTo>
                  <a:pt x="14288" y="114300"/>
                </a:lnTo>
                <a:cubicBezTo>
                  <a:pt x="6407" y="114300"/>
                  <a:pt x="0" y="107893"/>
                  <a:pt x="0" y="100013"/>
                </a:cubicBezTo>
                <a:lnTo>
                  <a:pt x="0" y="14288"/>
                </a:lnTo>
                <a:close/>
                <a:moveTo>
                  <a:pt x="46434" y="13060"/>
                </a:moveTo>
                <a:lnTo>
                  <a:pt x="46434" y="33933"/>
                </a:lnTo>
                <a:cubicBezTo>
                  <a:pt x="46434" y="36902"/>
                  <a:pt x="48823" y="39291"/>
                  <a:pt x="51792" y="39291"/>
                </a:cubicBezTo>
                <a:lnTo>
                  <a:pt x="72665" y="39291"/>
                </a:lnTo>
                <a:lnTo>
                  <a:pt x="46434" y="13060"/>
                </a:lnTo>
                <a:close/>
                <a:moveTo>
                  <a:pt x="26789" y="57150"/>
                </a:moveTo>
                <a:cubicBezTo>
                  <a:pt x="23820" y="57150"/>
                  <a:pt x="21431" y="59539"/>
                  <a:pt x="21431" y="62508"/>
                </a:cubicBezTo>
                <a:cubicBezTo>
                  <a:pt x="21431" y="65477"/>
                  <a:pt x="23820" y="67866"/>
                  <a:pt x="26789" y="67866"/>
                </a:cubicBezTo>
                <a:lnTo>
                  <a:pt x="58936" y="67866"/>
                </a:lnTo>
                <a:cubicBezTo>
                  <a:pt x="61905" y="67866"/>
                  <a:pt x="64294" y="65477"/>
                  <a:pt x="64294" y="62508"/>
                </a:cubicBezTo>
                <a:cubicBezTo>
                  <a:pt x="64294" y="59539"/>
                  <a:pt x="61905" y="57150"/>
                  <a:pt x="58936" y="57150"/>
                </a:cubicBezTo>
                <a:lnTo>
                  <a:pt x="26789" y="57150"/>
                </a:lnTo>
                <a:close/>
                <a:moveTo>
                  <a:pt x="26789" y="78581"/>
                </a:moveTo>
                <a:cubicBezTo>
                  <a:pt x="23820" y="78581"/>
                  <a:pt x="21431" y="80970"/>
                  <a:pt x="21431" y="83939"/>
                </a:cubicBezTo>
                <a:cubicBezTo>
                  <a:pt x="21431" y="86908"/>
                  <a:pt x="23820" y="89297"/>
                  <a:pt x="26789" y="89297"/>
                </a:cubicBezTo>
                <a:lnTo>
                  <a:pt x="58936" y="89297"/>
                </a:lnTo>
                <a:cubicBezTo>
                  <a:pt x="61905" y="89297"/>
                  <a:pt x="64294" y="86908"/>
                  <a:pt x="64294" y="83939"/>
                </a:cubicBezTo>
                <a:cubicBezTo>
                  <a:pt x="64294" y="80970"/>
                  <a:pt x="61905" y="78581"/>
                  <a:pt x="58936" y="78581"/>
                </a:cubicBezTo>
                <a:lnTo>
                  <a:pt x="26789" y="78581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7" name="Text 55"/>
          <p:cNvSpPr/>
          <p:nvPr/>
        </p:nvSpPr>
        <p:spPr>
          <a:xfrm>
            <a:off x="8658225" y="45720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日志记录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467725" y="4933950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0" y="14288"/>
                </a:moveTo>
                <a:cubicBezTo>
                  <a:pt x="0" y="6407"/>
                  <a:pt x="6407" y="0"/>
                  <a:pt x="14288" y="0"/>
                </a:cubicBezTo>
                <a:lnTo>
                  <a:pt x="47662" y="0"/>
                </a:lnTo>
                <a:cubicBezTo>
                  <a:pt x="51457" y="0"/>
                  <a:pt x="55096" y="1496"/>
                  <a:pt x="57775" y="4175"/>
                </a:cubicBezTo>
                <a:lnTo>
                  <a:pt x="81550" y="27972"/>
                </a:lnTo>
                <a:cubicBezTo>
                  <a:pt x="84229" y="30651"/>
                  <a:pt x="85725" y="34290"/>
                  <a:pt x="85725" y="38085"/>
                </a:cubicBezTo>
                <a:lnTo>
                  <a:pt x="85725" y="100013"/>
                </a:lnTo>
                <a:cubicBezTo>
                  <a:pt x="85725" y="107893"/>
                  <a:pt x="79318" y="114300"/>
                  <a:pt x="71438" y="114300"/>
                </a:cubicBezTo>
                <a:lnTo>
                  <a:pt x="14288" y="114300"/>
                </a:lnTo>
                <a:cubicBezTo>
                  <a:pt x="6407" y="114300"/>
                  <a:pt x="0" y="107893"/>
                  <a:pt x="0" y="100013"/>
                </a:cubicBezTo>
                <a:lnTo>
                  <a:pt x="0" y="14288"/>
                </a:lnTo>
                <a:close/>
                <a:moveTo>
                  <a:pt x="46434" y="13060"/>
                </a:moveTo>
                <a:lnTo>
                  <a:pt x="46434" y="33933"/>
                </a:lnTo>
                <a:cubicBezTo>
                  <a:pt x="46434" y="36902"/>
                  <a:pt x="48823" y="39291"/>
                  <a:pt x="51792" y="39291"/>
                </a:cubicBezTo>
                <a:lnTo>
                  <a:pt x="72665" y="39291"/>
                </a:lnTo>
                <a:lnTo>
                  <a:pt x="46434" y="13060"/>
                </a:lnTo>
                <a:close/>
                <a:moveTo>
                  <a:pt x="26789" y="57150"/>
                </a:moveTo>
                <a:cubicBezTo>
                  <a:pt x="23820" y="57150"/>
                  <a:pt x="21431" y="59539"/>
                  <a:pt x="21431" y="62508"/>
                </a:cubicBezTo>
                <a:cubicBezTo>
                  <a:pt x="21431" y="65477"/>
                  <a:pt x="23820" y="67866"/>
                  <a:pt x="26789" y="67866"/>
                </a:cubicBezTo>
                <a:lnTo>
                  <a:pt x="58936" y="67866"/>
                </a:lnTo>
                <a:cubicBezTo>
                  <a:pt x="61905" y="67866"/>
                  <a:pt x="64294" y="65477"/>
                  <a:pt x="64294" y="62508"/>
                </a:cubicBezTo>
                <a:cubicBezTo>
                  <a:pt x="64294" y="59539"/>
                  <a:pt x="61905" y="57150"/>
                  <a:pt x="58936" y="57150"/>
                </a:cubicBezTo>
                <a:lnTo>
                  <a:pt x="26789" y="57150"/>
                </a:lnTo>
                <a:close/>
                <a:moveTo>
                  <a:pt x="26789" y="78581"/>
                </a:moveTo>
                <a:cubicBezTo>
                  <a:pt x="23820" y="78581"/>
                  <a:pt x="21431" y="80970"/>
                  <a:pt x="21431" y="83939"/>
                </a:cubicBezTo>
                <a:cubicBezTo>
                  <a:pt x="21431" y="86908"/>
                  <a:pt x="23820" y="89297"/>
                  <a:pt x="26789" y="89297"/>
                </a:cubicBezTo>
                <a:lnTo>
                  <a:pt x="58936" y="89297"/>
                </a:lnTo>
                <a:cubicBezTo>
                  <a:pt x="61905" y="89297"/>
                  <a:pt x="64294" y="86908"/>
                  <a:pt x="64294" y="83939"/>
                </a:cubicBezTo>
                <a:cubicBezTo>
                  <a:pt x="64294" y="80970"/>
                  <a:pt x="61905" y="78581"/>
                  <a:pt x="58936" y="78581"/>
                </a:cubicBezTo>
                <a:lnTo>
                  <a:pt x="26789" y="78581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9" name="Text 57"/>
          <p:cNvSpPr/>
          <p:nvPr/>
        </p:nvSpPr>
        <p:spPr>
          <a:xfrm>
            <a:off x="8658225" y="48768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可追溯性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1771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Competitive Moat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为什么必须是AI+硬件(护城河)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371600"/>
            <a:ext cx="4552950" cy="5353050"/>
          </a:xfrm>
          <a:custGeom>
            <a:avLst/>
            <a:gdLst/>
            <a:ahLst/>
            <a:cxnLst/>
            <a:rect l="l" t="t" r="r" b="b"/>
            <a:pathLst>
              <a:path w="4552950" h="5353050">
                <a:moveTo>
                  <a:pt x="38100" y="0"/>
                </a:moveTo>
                <a:lnTo>
                  <a:pt x="4476734" y="0"/>
                </a:lnTo>
                <a:cubicBezTo>
                  <a:pt x="4518827" y="0"/>
                  <a:pt x="4552950" y="34123"/>
                  <a:pt x="4552950" y="76216"/>
                </a:cubicBezTo>
                <a:lnTo>
                  <a:pt x="4552950" y="5276834"/>
                </a:lnTo>
                <a:cubicBezTo>
                  <a:pt x="4552950" y="5318927"/>
                  <a:pt x="4518827" y="5353050"/>
                  <a:pt x="4476734" y="5353050"/>
                </a:cubicBezTo>
                <a:lnTo>
                  <a:pt x="38100" y="5353050"/>
                </a:lnTo>
                <a:cubicBezTo>
                  <a:pt x="17072" y="5353050"/>
                  <a:pt x="0" y="5335978"/>
                  <a:pt x="0" y="5314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371600"/>
            <a:ext cx="38100" cy="5353050"/>
          </a:xfrm>
          <a:custGeom>
            <a:avLst/>
            <a:gdLst/>
            <a:ahLst/>
            <a:cxnLst/>
            <a:rect l="l" t="t" r="r" b="b"/>
            <a:pathLst>
              <a:path w="38100" h="5353050">
                <a:moveTo>
                  <a:pt x="38100" y="0"/>
                </a:moveTo>
                <a:lnTo>
                  <a:pt x="38100" y="0"/>
                </a:lnTo>
                <a:lnTo>
                  <a:pt x="38100" y="5353050"/>
                </a:lnTo>
                <a:lnTo>
                  <a:pt x="38100" y="5353050"/>
                </a:lnTo>
                <a:cubicBezTo>
                  <a:pt x="17072" y="5353050"/>
                  <a:pt x="0" y="5335978"/>
                  <a:pt x="0" y="5314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85800" y="16097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93204" y="93204"/>
                </a:moveTo>
                <a:cubicBezTo>
                  <a:pt x="98450" y="87957"/>
                  <a:pt x="106933" y="87957"/>
                  <a:pt x="112123" y="93204"/>
                </a:cubicBezTo>
                <a:lnTo>
                  <a:pt x="142819" y="123899"/>
                </a:lnTo>
                <a:lnTo>
                  <a:pt x="173515" y="93204"/>
                </a:lnTo>
                <a:cubicBezTo>
                  <a:pt x="178761" y="87957"/>
                  <a:pt x="187244" y="87957"/>
                  <a:pt x="192435" y="93204"/>
                </a:cubicBezTo>
                <a:cubicBezTo>
                  <a:pt x="197625" y="98450"/>
                  <a:pt x="197681" y="106933"/>
                  <a:pt x="192435" y="112123"/>
                </a:cubicBezTo>
                <a:lnTo>
                  <a:pt x="161739" y="142819"/>
                </a:lnTo>
                <a:lnTo>
                  <a:pt x="192435" y="173515"/>
                </a:lnTo>
                <a:cubicBezTo>
                  <a:pt x="197681" y="178761"/>
                  <a:pt x="197681" y="187244"/>
                  <a:pt x="192435" y="192435"/>
                </a:cubicBezTo>
                <a:cubicBezTo>
                  <a:pt x="187189" y="197625"/>
                  <a:pt x="178705" y="197681"/>
                  <a:pt x="173515" y="192435"/>
                </a:cubicBezTo>
                <a:lnTo>
                  <a:pt x="142819" y="161739"/>
                </a:lnTo>
                <a:lnTo>
                  <a:pt x="112123" y="192435"/>
                </a:lnTo>
                <a:cubicBezTo>
                  <a:pt x="106877" y="197681"/>
                  <a:pt x="98394" y="197681"/>
                  <a:pt x="93204" y="192435"/>
                </a:cubicBezTo>
                <a:cubicBezTo>
                  <a:pt x="88013" y="187189"/>
                  <a:pt x="87957" y="178705"/>
                  <a:pt x="93204" y="173515"/>
                </a:cubicBezTo>
                <a:lnTo>
                  <a:pt x="123899" y="142819"/>
                </a:lnTo>
                <a:lnTo>
                  <a:pt x="93204" y="112123"/>
                </a:lnTo>
                <a:cubicBezTo>
                  <a:pt x="87957" y="106877"/>
                  <a:pt x="87957" y="98394"/>
                  <a:pt x="93204" y="9320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119188" y="1600200"/>
            <a:ext cx="21240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软件无法解决的核心问题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7700" y="2057400"/>
            <a:ext cx="4076700" cy="1181100"/>
          </a:xfrm>
          <a:custGeom>
            <a:avLst/>
            <a:gdLst/>
            <a:ahLst/>
            <a:cxnLst/>
            <a:rect l="l" t="t" r="r" b="b"/>
            <a:pathLst>
              <a:path w="4076700" h="1181100">
                <a:moveTo>
                  <a:pt x="76205" y="0"/>
                </a:moveTo>
                <a:lnTo>
                  <a:pt x="4000495" y="0"/>
                </a:lnTo>
                <a:cubicBezTo>
                  <a:pt x="4042554" y="0"/>
                  <a:pt x="4076700" y="34146"/>
                  <a:pt x="4076700" y="76205"/>
                </a:cubicBezTo>
                <a:lnTo>
                  <a:pt x="4076700" y="1104895"/>
                </a:lnTo>
                <a:cubicBezTo>
                  <a:pt x="4076700" y="1146982"/>
                  <a:pt x="4042582" y="1181100"/>
                  <a:pt x="4000495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838200" y="2247900"/>
            <a:ext cx="781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提醒 ≠ 执行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91013" y="22669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69039" y="36522"/>
                </a:moveTo>
                <a:cubicBezTo>
                  <a:pt x="173415" y="29959"/>
                  <a:pt x="171629" y="21074"/>
                  <a:pt x="165065" y="16699"/>
                </a:cubicBezTo>
                <a:cubicBezTo>
                  <a:pt x="158502" y="12323"/>
                  <a:pt x="149617" y="14109"/>
                  <a:pt x="145241" y="20672"/>
                </a:cubicBezTo>
                <a:lnTo>
                  <a:pt x="120953" y="57150"/>
                </a:lnTo>
                <a:lnTo>
                  <a:pt x="14288" y="57150"/>
                </a:lnTo>
                <a:cubicBezTo>
                  <a:pt x="6385" y="57150"/>
                  <a:pt x="0" y="63535"/>
                  <a:pt x="0" y="71438"/>
                </a:cubicBezTo>
                <a:cubicBezTo>
                  <a:pt x="0" y="79340"/>
                  <a:pt x="6385" y="85725"/>
                  <a:pt x="14288" y="85725"/>
                </a:cubicBezTo>
                <a:lnTo>
                  <a:pt x="101888" y="85725"/>
                </a:lnTo>
                <a:lnTo>
                  <a:pt x="63803" y="142875"/>
                </a:lnTo>
                <a:lnTo>
                  <a:pt x="14287" y="142875"/>
                </a:lnTo>
                <a:cubicBezTo>
                  <a:pt x="6385" y="142875"/>
                  <a:pt x="0" y="149260"/>
                  <a:pt x="0" y="157163"/>
                </a:cubicBezTo>
                <a:cubicBezTo>
                  <a:pt x="0" y="165065"/>
                  <a:pt x="6385" y="171450"/>
                  <a:pt x="14287" y="171450"/>
                </a:cubicBezTo>
                <a:lnTo>
                  <a:pt x="44738" y="171450"/>
                </a:lnTo>
                <a:lnTo>
                  <a:pt x="30986" y="192078"/>
                </a:lnTo>
                <a:cubicBezTo>
                  <a:pt x="26610" y="198641"/>
                  <a:pt x="28396" y="207526"/>
                  <a:pt x="34960" y="211901"/>
                </a:cubicBezTo>
                <a:cubicBezTo>
                  <a:pt x="41523" y="216277"/>
                  <a:pt x="50408" y="214491"/>
                  <a:pt x="54784" y="207928"/>
                </a:cubicBezTo>
                <a:lnTo>
                  <a:pt x="79072" y="171450"/>
                </a:lnTo>
                <a:lnTo>
                  <a:pt x="185738" y="171450"/>
                </a:lnTo>
                <a:cubicBezTo>
                  <a:pt x="193640" y="171450"/>
                  <a:pt x="200025" y="165065"/>
                  <a:pt x="200025" y="157163"/>
                </a:cubicBezTo>
                <a:cubicBezTo>
                  <a:pt x="200025" y="149260"/>
                  <a:pt x="193640" y="142875"/>
                  <a:pt x="185738" y="142875"/>
                </a:cubicBezTo>
                <a:lnTo>
                  <a:pt x="98137" y="142875"/>
                </a:lnTo>
                <a:lnTo>
                  <a:pt x="136222" y="85725"/>
                </a:lnTo>
                <a:lnTo>
                  <a:pt x="185738" y="85725"/>
                </a:lnTo>
                <a:cubicBezTo>
                  <a:pt x="193640" y="85725"/>
                  <a:pt x="200025" y="79340"/>
                  <a:pt x="200025" y="71438"/>
                </a:cubicBezTo>
                <a:cubicBezTo>
                  <a:pt x="200025" y="63535"/>
                  <a:pt x="193640" y="57150"/>
                  <a:pt x="185738" y="57150"/>
                </a:cubicBezTo>
                <a:lnTo>
                  <a:pt x="155287" y="57150"/>
                </a:lnTo>
                <a:lnTo>
                  <a:pt x="169039" y="3652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2" name="Text 10"/>
          <p:cNvSpPr/>
          <p:nvPr/>
        </p:nvSpPr>
        <p:spPr>
          <a:xfrm>
            <a:off x="838200" y="2590800"/>
            <a:ext cx="3771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软件只能发送提醒通知,无法确认老人是否真正服药,缺乏执行闭环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47700" y="3429000"/>
            <a:ext cx="4076700" cy="1181100"/>
          </a:xfrm>
          <a:custGeom>
            <a:avLst/>
            <a:gdLst/>
            <a:ahLst/>
            <a:cxnLst/>
            <a:rect l="l" t="t" r="r" b="b"/>
            <a:pathLst>
              <a:path w="4076700" h="1181100">
                <a:moveTo>
                  <a:pt x="76205" y="0"/>
                </a:moveTo>
                <a:lnTo>
                  <a:pt x="4000495" y="0"/>
                </a:lnTo>
                <a:cubicBezTo>
                  <a:pt x="4042554" y="0"/>
                  <a:pt x="4076700" y="34146"/>
                  <a:pt x="4076700" y="76205"/>
                </a:cubicBezTo>
                <a:lnTo>
                  <a:pt x="4076700" y="1104895"/>
                </a:lnTo>
                <a:cubicBezTo>
                  <a:pt x="4076700" y="1146982"/>
                  <a:pt x="4042582" y="1181100"/>
                  <a:pt x="4000495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838200" y="3619500"/>
            <a:ext cx="781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通知 ≠ 合规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91013" y="36385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69039" y="36522"/>
                </a:moveTo>
                <a:cubicBezTo>
                  <a:pt x="173415" y="29959"/>
                  <a:pt x="171629" y="21074"/>
                  <a:pt x="165065" y="16699"/>
                </a:cubicBezTo>
                <a:cubicBezTo>
                  <a:pt x="158502" y="12323"/>
                  <a:pt x="149617" y="14109"/>
                  <a:pt x="145241" y="20672"/>
                </a:cubicBezTo>
                <a:lnTo>
                  <a:pt x="120953" y="57150"/>
                </a:lnTo>
                <a:lnTo>
                  <a:pt x="14288" y="57150"/>
                </a:lnTo>
                <a:cubicBezTo>
                  <a:pt x="6385" y="57150"/>
                  <a:pt x="0" y="63535"/>
                  <a:pt x="0" y="71438"/>
                </a:cubicBezTo>
                <a:cubicBezTo>
                  <a:pt x="0" y="79340"/>
                  <a:pt x="6385" y="85725"/>
                  <a:pt x="14288" y="85725"/>
                </a:cubicBezTo>
                <a:lnTo>
                  <a:pt x="101888" y="85725"/>
                </a:lnTo>
                <a:lnTo>
                  <a:pt x="63803" y="142875"/>
                </a:lnTo>
                <a:lnTo>
                  <a:pt x="14287" y="142875"/>
                </a:lnTo>
                <a:cubicBezTo>
                  <a:pt x="6385" y="142875"/>
                  <a:pt x="0" y="149260"/>
                  <a:pt x="0" y="157163"/>
                </a:cubicBezTo>
                <a:cubicBezTo>
                  <a:pt x="0" y="165065"/>
                  <a:pt x="6385" y="171450"/>
                  <a:pt x="14287" y="171450"/>
                </a:cubicBezTo>
                <a:lnTo>
                  <a:pt x="44738" y="171450"/>
                </a:lnTo>
                <a:lnTo>
                  <a:pt x="30986" y="192078"/>
                </a:lnTo>
                <a:cubicBezTo>
                  <a:pt x="26610" y="198641"/>
                  <a:pt x="28396" y="207526"/>
                  <a:pt x="34960" y="211901"/>
                </a:cubicBezTo>
                <a:cubicBezTo>
                  <a:pt x="41523" y="216277"/>
                  <a:pt x="50408" y="214491"/>
                  <a:pt x="54784" y="207928"/>
                </a:cubicBezTo>
                <a:lnTo>
                  <a:pt x="79072" y="171450"/>
                </a:lnTo>
                <a:lnTo>
                  <a:pt x="185738" y="171450"/>
                </a:lnTo>
                <a:cubicBezTo>
                  <a:pt x="193640" y="171450"/>
                  <a:pt x="200025" y="165065"/>
                  <a:pt x="200025" y="157163"/>
                </a:cubicBezTo>
                <a:cubicBezTo>
                  <a:pt x="200025" y="149260"/>
                  <a:pt x="193640" y="142875"/>
                  <a:pt x="185738" y="142875"/>
                </a:cubicBezTo>
                <a:lnTo>
                  <a:pt x="98137" y="142875"/>
                </a:lnTo>
                <a:lnTo>
                  <a:pt x="136222" y="85725"/>
                </a:lnTo>
                <a:lnTo>
                  <a:pt x="185738" y="85725"/>
                </a:lnTo>
                <a:cubicBezTo>
                  <a:pt x="193640" y="85725"/>
                  <a:pt x="200025" y="79340"/>
                  <a:pt x="200025" y="71438"/>
                </a:cubicBezTo>
                <a:cubicBezTo>
                  <a:pt x="200025" y="63535"/>
                  <a:pt x="193640" y="57150"/>
                  <a:pt x="185738" y="57150"/>
                </a:cubicBezTo>
                <a:lnTo>
                  <a:pt x="155287" y="57150"/>
                </a:lnTo>
                <a:lnTo>
                  <a:pt x="169039" y="3652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Text 14"/>
          <p:cNvSpPr/>
          <p:nvPr/>
        </p:nvSpPr>
        <p:spPr>
          <a:xfrm>
            <a:off x="838200" y="3962400"/>
            <a:ext cx="3771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虽然有提醒但无强制约束,老人仍可在错误时间取出药物,无法阻止错误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7700" y="4800600"/>
            <a:ext cx="4076700" cy="1181100"/>
          </a:xfrm>
          <a:custGeom>
            <a:avLst/>
            <a:gdLst/>
            <a:ahLst/>
            <a:cxnLst/>
            <a:rect l="l" t="t" r="r" b="b"/>
            <a:pathLst>
              <a:path w="4076700" h="1181100">
                <a:moveTo>
                  <a:pt x="76205" y="0"/>
                </a:moveTo>
                <a:lnTo>
                  <a:pt x="4000495" y="0"/>
                </a:lnTo>
                <a:cubicBezTo>
                  <a:pt x="4042554" y="0"/>
                  <a:pt x="4076700" y="34146"/>
                  <a:pt x="4076700" y="76205"/>
                </a:cubicBezTo>
                <a:lnTo>
                  <a:pt x="4076700" y="1104895"/>
                </a:lnTo>
                <a:cubicBezTo>
                  <a:pt x="4076700" y="1146982"/>
                  <a:pt x="4042582" y="1181100"/>
                  <a:pt x="4000495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838200" y="4991100"/>
            <a:ext cx="118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依赖用户一定失败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291013" y="50101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69039" y="36522"/>
                </a:moveTo>
                <a:cubicBezTo>
                  <a:pt x="173415" y="29959"/>
                  <a:pt x="171629" y="21074"/>
                  <a:pt x="165065" y="16699"/>
                </a:cubicBezTo>
                <a:cubicBezTo>
                  <a:pt x="158502" y="12323"/>
                  <a:pt x="149617" y="14109"/>
                  <a:pt x="145241" y="20672"/>
                </a:cubicBezTo>
                <a:lnTo>
                  <a:pt x="120953" y="57150"/>
                </a:lnTo>
                <a:lnTo>
                  <a:pt x="14288" y="57150"/>
                </a:lnTo>
                <a:cubicBezTo>
                  <a:pt x="6385" y="57150"/>
                  <a:pt x="0" y="63535"/>
                  <a:pt x="0" y="71438"/>
                </a:cubicBezTo>
                <a:cubicBezTo>
                  <a:pt x="0" y="79340"/>
                  <a:pt x="6385" y="85725"/>
                  <a:pt x="14288" y="85725"/>
                </a:cubicBezTo>
                <a:lnTo>
                  <a:pt x="101888" y="85725"/>
                </a:lnTo>
                <a:lnTo>
                  <a:pt x="63803" y="142875"/>
                </a:lnTo>
                <a:lnTo>
                  <a:pt x="14287" y="142875"/>
                </a:lnTo>
                <a:cubicBezTo>
                  <a:pt x="6385" y="142875"/>
                  <a:pt x="0" y="149260"/>
                  <a:pt x="0" y="157163"/>
                </a:cubicBezTo>
                <a:cubicBezTo>
                  <a:pt x="0" y="165065"/>
                  <a:pt x="6385" y="171450"/>
                  <a:pt x="14287" y="171450"/>
                </a:cubicBezTo>
                <a:lnTo>
                  <a:pt x="44738" y="171450"/>
                </a:lnTo>
                <a:lnTo>
                  <a:pt x="30986" y="192078"/>
                </a:lnTo>
                <a:cubicBezTo>
                  <a:pt x="26610" y="198641"/>
                  <a:pt x="28396" y="207526"/>
                  <a:pt x="34960" y="211901"/>
                </a:cubicBezTo>
                <a:cubicBezTo>
                  <a:pt x="41523" y="216277"/>
                  <a:pt x="50408" y="214491"/>
                  <a:pt x="54784" y="207928"/>
                </a:cubicBezTo>
                <a:lnTo>
                  <a:pt x="79072" y="171450"/>
                </a:lnTo>
                <a:lnTo>
                  <a:pt x="185738" y="171450"/>
                </a:lnTo>
                <a:cubicBezTo>
                  <a:pt x="193640" y="171450"/>
                  <a:pt x="200025" y="165065"/>
                  <a:pt x="200025" y="157163"/>
                </a:cubicBezTo>
                <a:cubicBezTo>
                  <a:pt x="200025" y="149260"/>
                  <a:pt x="193640" y="142875"/>
                  <a:pt x="185738" y="142875"/>
                </a:cubicBezTo>
                <a:lnTo>
                  <a:pt x="98137" y="142875"/>
                </a:lnTo>
                <a:lnTo>
                  <a:pt x="136222" y="85725"/>
                </a:lnTo>
                <a:lnTo>
                  <a:pt x="185738" y="85725"/>
                </a:lnTo>
                <a:cubicBezTo>
                  <a:pt x="193640" y="85725"/>
                  <a:pt x="200025" y="79340"/>
                  <a:pt x="200025" y="71438"/>
                </a:cubicBezTo>
                <a:cubicBezTo>
                  <a:pt x="200025" y="63535"/>
                  <a:pt x="193640" y="57150"/>
                  <a:pt x="185738" y="57150"/>
                </a:cubicBezTo>
                <a:lnTo>
                  <a:pt x="155287" y="57150"/>
                </a:lnTo>
                <a:lnTo>
                  <a:pt x="169039" y="3652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Text 18"/>
          <p:cNvSpPr/>
          <p:nvPr/>
        </p:nvSpPr>
        <p:spPr>
          <a:xfrm>
            <a:off x="838200" y="5334000"/>
            <a:ext cx="3771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让老人学习新应用在现实中不可行,尤其是高龄和认知障碍患者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200650" y="1371600"/>
            <a:ext cx="6610350" cy="4495800"/>
          </a:xfrm>
          <a:custGeom>
            <a:avLst/>
            <a:gdLst/>
            <a:ahLst/>
            <a:cxnLst/>
            <a:rect l="l" t="t" r="r" b="b"/>
            <a:pathLst>
              <a:path w="6610350" h="4495800">
                <a:moveTo>
                  <a:pt x="38100" y="0"/>
                </a:moveTo>
                <a:lnTo>
                  <a:pt x="6534146" y="0"/>
                </a:lnTo>
                <a:cubicBezTo>
                  <a:pt x="6576232" y="0"/>
                  <a:pt x="6610350" y="34118"/>
                  <a:pt x="6610350" y="76204"/>
                </a:cubicBezTo>
                <a:lnTo>
                  <a:pt x="6610350" y="4419596"/>
                </a:lnTo>
                <a:cubicBezTo>
                  <a:pt x="6610350" y="4461682"/>
                  <a:pt x="6576232" y="4495800"/>
                  <a:pt x="6534146" y="4495800"/>
                </a:cubicBezTo>
                <a:lnTo>
                  <a:pt x="38100" y="4495800"/>
                </a:lnTo>
                <a:cubicBezTo>
                  <a:pt x="17072" y="4495800"/>
                  <a:pt x="0" y="4478728"/>
                  <a:pt x="0" y="445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5200650" y="1371600"/>
            <a:ext cx="38100" cy="4495800"/>
          </a:xfrm>
          <a:custGeom>
            <a:avLst/>
            <a:gdLst/>
            <a:ahLst/>
            <a:cxnLst/>
            <a:rect l="l" t="t" r="r" b="b"/>
            <a:pathLst>
              <a:path w="38100" h="4495800">
                <a:moveTo>
                  <a:pt x="38100" y="0"/>
                </a:moveTo>
                <a:lnTo>
                  <a:pt x="38100" y="0"/>
                </a:lnTo>
                <a:lnTo>
                  <a:pt x="38100" y="4495800"/>
                </a:lnTo>
                <a:lnTo>
                  <a:pt x="38100" y="4495800"/>
                </a:lnTo>
                <a:cubicBezTo>
                  <a:pt x="17072" y="4495800"/>
                  <a:pt x="0" y="4478728"/>
                  <a:pt x="0" y="445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Shape 21"/>
          <p:cNvSpPr/>
          <p:nvPr/>
        </p:nvSpPr>
        <p:spPr>
          <a:xfrm>
            <a:off x="5486400" y="16097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89979" y="118709"/>
                </a:moveTo>
                <a:lnTo>
                  <a:pt x="145331" y="190147"/>
                </a:lnTo>
                <a:cubicBezTo>
                  <a:pt x="142987" y="193886"/>
                  <a:pt x="138968" y="196230"/>
                  <a:pt x="134559" y="196453"/>
                </a:cubicBezTo>
                <a:cubicBezTo>
                  <a:pt x="130150" y="196676"/>
                  <a:pt x="125909" y="194667"/>
                  <a:pt x="123285" y="191095"/>
                </a:cubicBezTo>
                <a:lnTo>
                  <a:pt x="96496" y="155377"/>
                </a:lnTo>
                <a:cubicBezTo>
                  <a:pt x="92032" y="149461"/>
                  <a:pt x="93259" y="141089"/>
                  <a:pt x="99175" y="136624"/>
                </a:cubicBezTo>
                <a:cubicBezTo>
                  <a:pt x="105091" y="132159"/>
                  <a:pt x="113463" y="133387"/>
                  <a:pt x="117928" y="139303"/>
                </a:cubicBezTo>
                <a:lnTo>
                  <a:pt x="132997" y="159395"/>
                </a:lnTo>
                <a:lnTo>
                  <a:pt x="167264" y="104533"/>
                </a:lnTo>
                <a:cubicBezTo>
                  <a:pt x="171171" y="98282"/>
                  <a:pt x="179431" y="96329"/>
                  <a:pt x="185738" y="100292"/>
                </a:cubicBezTo>
                <a:cubicBezTo>
                  <a:pt x="192044" y="104254"/>
                  <a:pt x="193942" y="112458"/>
                  <a:pt x="189979" y="118765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4" name="Text 22"/>
          <p:cNvSpPr/>
          <p:nvPr/>
        </p:nvSpPr>
        <p:spPr>
          <a:xfrm>
            <a:off x="5919788" y="1600200"/>
            <a:ext cx="1314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PAUHEX的方法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448300" y="2057400"/>
            <a:ext cx="6134100" cy="1009650"/>
          </a:xfrm>
          <a:custGeom>
            <a:avLst/>
            <a:gdLst/>
            <a:ahLst/>
            <a:cxnLst/>
            <a:rect l="l" t="t" r="r" b="b"/>
            <a:pathLst>
              <a:path w="6134100" h="1009650">
                <a:moveTo>
                  <a:pt x="76198" y="0"/>
                </a:moveTo>
                <a:lnTo>
                  <a:pt x="6057902" y="0"/>
                </a:lnTo>
                <a:cubicBezTo>
                  <a:pt x="6099985" y="0"/>
                  <a:pt x="6134100" y="34115"/>
                  <a:pt x="6134100" y="76198"/>
                </a:cubicBezTo>
                <a:lnTo>
                  <a:pt x="6134100" y="933452"/>
                </a:lnTo>
                <a:cubicBezTo>
                  <a:pt x="6134100" y="975535"/>
                  <a:pt x="6099985" y="1009650"/>
                  <a:pt x="6057902" y="1009650"/>
                </a:cubicBezTo>
                <a:lnTo>
                  <a:pt x="76198" y="1009650"/>
                </a:lnTo>
                <a:cubicBezTo>
                  <a:pt x="34115" y="1009650"/>
                  <a:pt x="0" y="975535"/>
                  <a:pt x="0" y="93345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667375" y="22669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7" name="Text 25"/>
          <p:cNvSpPr/>
          <p:nvPr/>
        </p:nvSpPr>
        <p:spPr>
          <a:xfrm>
            <a:off x="6038850" y="2247900"/>
            <a:ext cx="90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 + 硬件执行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638800" y="2628900"/>
            <a:ext cx="5829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AI负责智能决策和规则解析,硬件负责物理执行和锁定,形成完整的闭环系统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448300" y="3219450"/>
            <a:ext cx="6134100" cy="1009650"/>
          </a:xfrm>
          <a:custGeom>
            <a:avLst/>
            <a:gdLst/>
            <a:ahLst/>
            <a:cxnLst/>
            <a:rect l="l" t="t" r="r" b="b"/>
            <a:pathLst>
              <a:path w="6134100" h="1009650">
                <a:moveTo>
                  <a:pt x="76198" y="0"/>
                </a:moveTo>
                <a:lnTo>
                  <a:pt x="6057902" y="0"/>
                </a:lnTo>
                <a:cubicBezTo>
                  <a:pt x="6099985" y="0"/>
                  <a:pt x="6134100" y="34115"/>
                  <a:pt x="6134100" y="76198"/>
                </a:cubicBezTo>
                <a:lnTo>
                  <a:pt x="6134100" y="933452"/>
                </a:lnTo>
                <a:cubicBezTo>
                  <a:pt x="6134100" y="975535"/>
                  <a:pt x="6099985" y="1009650"/>
                  <a:pt x="6057902" y="1009650"/>
                </a:cubicBezTo>
                <a:lnTo>
                  <a:pt x="76198" y="1009650"/>
                </a:lnTo>
                <a:cubicBezTo>
                  <a:pt x="34115" y="1009650"/>
                  <a:pt x="0" y="975535"/>
                  <a:pt x="0" y="93345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5695950" y="34290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57150" y="42863"/>
                </a:moveTo>
                <a:lnTo>
                  <a:pt x="57150" y="71438"/>
                </a:lnTo>
                <a:lnTo>
                  <a:pt x="114300" y="71438"/>
                </a:lnTo>
                <a:lnTo>
                  <a:pt x="114300" y="42863"/>
                </a:lnTo>
                <a:cubicBezTo>
                  <a:pt x="114300" y="27102"/>
                  <a:pt x="101486" y="14288"/>
                  <a:pt x="85725" y="14288"/>
                </a:cubicBezTo>
                <a:cubicBezTo>
                  <a:pt x="69964" y="14288"/>
                  <a:pt x="57150" y="27102"/>
                  <a:pt x="57150" y="42863"/>
                </a:cubicBezTo>
                <a:close/>
                <a:moveTo>
                  <a:pt x="28575" y="71438"/>
                </a:moveTo>
                <a:lnTo>
                  <a:pt x="28575" y="42863"/>
                </a:lnTo>
                <a:cubicBezTo>
                  <a:pt x="28575" y="11296"/>
                  <a:pt x="54159" y="-14287"/>
                  <a:pt x="85725" y="-14287"/>
                </a:cubicBezTo>
                <a:cubicBezTo>
                  <a:pt x="117291" y="-14287"/>
                  <a:pt x="142875" y="11296"/>
                  <a:pt x="142875" y="42863"/>
                </a:cubicBezTo>
                <a:lnTo>
                  <a:pt x="142875" y="71438"/>
                </a:lnTo>
                <a:cubicBezTo>
                  <a:pt x="158636" y="71438"/>
                  <a:pt x="171450" y="84252"/>
                  <a:pt x="171450" y="100013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100013"/>
                </a:lnTo>
                <a:cubicBezTo>
                  <a:pt x="0" y="84252"/>
                  <a:pt x="12814" y="71438"/>
                  <a:pt x="28575" y="7143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1" name="Text 29"/>
          <p:cNvSpPr/>
          <p:nvPr/>
        </p:nvSpPr>
        <p:spPr>
          <a:xfrm>
            <a:off x="6038850" y="3409950"/>
            <a:ext cx="63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物理约束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638800" y="3790950"/>
            <a:ext cx="5829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通过物理锁定机制确保老人"只能正确吃药",从根本上阻止错误发生,而非依赖软件补救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48300" y="4381500"/>
            <a:ext cx="6134100" cy="1257300"/>
          </a:xfrm>
          <a:custGeom>
            <a:avLst/>
            <a:gdLst/>
            <a:ahLst/>
            <a:cxnLst/>
            <a:rect l="l" t="t" r="r" b="b"/>
            <a:pathLst>
              <a:path w="6134100" h="1257300">
                <a:moveTo>
                  <a:pt x="76205" y="0"/>
                </a:moveTo>
                <a:lnTo>
                  <a:pt x="6057895" y="0"/>
                </a:lnTo>
                <a:cubicBezTo>
                  <a:pt x="6099982" y="0"/>
                  <a:pt x="6134100" y="34118"/>
                  <a:pt x="6134100" y="76205"/>
                </a:cubicBezTo>
                <a:lnTo>
                  <a:pt x="6134100" y="1181095"/>
                </a:lnTo>
                <a:cubicBezTo>
                  <a:pt x="6134100" y="1223182"/>
                  <a:pt x="6099982" y="1257300"/>
                  <a:pt x="6057895" y="1257300"/>
                </a:cubicBezTo>
                <a:lnTo>
                  <a:pt x="76205" y="1257300"/>
                </a:lnTo>
                <a:cubicBezTo>
                  <a:pt x="34118" y="1257300"/>
                  <a:pt x="0" y="1223182"/>
                  <a:pt x="0" y="11810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5653088" y="45910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306" y="-11117"/>
                </a:moveTo>
                <a:cubicBezTo>
                  <a:pt x="14109" y="-15314"/>
                  <a:pt x="7322" y="-15314"/>
                  <a:pt x="3170" y="-11117"/>
                </a:cubicBezTo>
                <a:cubicBezTo>
                  <a:pt x="-982" y="-6921"/>
                  <a:pt x="-1027" y="-134"/>
                  <a:pt x="3125" y="4063"/>
                </a:cubicBezTo>
                <a:lnTo>
                  <a:pt x="238869" y="239807"/>
                </a:lnTo>
                <a:cubicBezTo>
                  <a:pt x="243066" y="244004"/>
                  <a:pt x="249853" y="244004"/>
                  <a:pt x="254005" y="239807"/>
                </a:cubicBezTo>
                <a:cubicBezTo>
                  <a:pt x="258157" y="235610"/>
                  <a:pt x="258202" y="228823"/>
                  <a:pt x="254005" y="224671"/>
                </a:cubicBezTo>
                <a:lnTo>
                  <a:pt x="139080" y="109701"/>
                </a:lnTo>
                <a:cubicBezTo>
                  <a:pt x="163637" y="104835"/>
                  <a:pt x="182166" y="83135"/>
                  <a:pt x="182166" y="57150"/>
                </a:cubicBezTo>
                <a:cubicBezTo>
                  <a:pt x="182166" y="27548"/>
                  <a:pt x="158189" y="3572"/>
                  <a:pt x="128588" y="3572"/>
                </a:cubicBezTo>
                <a:cubicBezTo>
                  <a:pt x="102602" y="3572"/>
                  <a:pt x="80903" y="22101"/>
                  <a:pt x="76036" y="46658"/>
                </a:cubicBezTo>
                <a:lnTo>
                  <a:pt x="18306" y="-11117"/>
                </a:lnTo>
                <a:close/>
                <a:moveTo>
                  <a:pt x="105192" y="136356"/>
                </a:moveTo>
                <a:cubicBezTo>
                  <a:pt x="66035" y="141357"/>
                  <a:pt x="35719" y="174799"/>
                  <a:pt x="35719" y="215339"/>
                </a:cubicBezTo>
                <a:cubicBezTo>
                  <a:pt x="35719" y="222662"/>
                  <a:pt x="41657" y="228600"/>
                  <a:pt x="48979" y="228600"/>
                </a:cubicBezTo>
                <a:lnTo>
                  <a:pt x="197435" y="228600"/>
                </a:lnTo>
                <a:lnTo>
                  <a:pt x="105192" y="136356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Text 33"/>
          <p:cNvSpPr/>
          <p:nvPr/>
        </p:nvSpPr>
        <p:spPr>
          <a:xfrm>
            <a:off x="6038850" y="4572000"/>
            <a:ext cx="90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移除人为错误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638800" y="4953000"/>
            <a:ext cx="5829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将人从关键错误路径中移除,老人只需要执行最简单的"端杯吃药"动作,其他全部由系统处理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186363" y="6062663"/>
            <a:ext cx="6619875" cy="657225"/>
          </a:xfrm>
          <a:custGeom>
            <a:avLst/>
            <a:gdLst/>
            <a:ahLst/>
            <a:cxnLst/>
            <a:rect l="l" t="t" r="r" b="b"/>
            <a:pathLst>
              <a:path w="6619875" h="657225">
                <a:moveTo>
                  <a:pt x="76199" y="0"/>
                </a:moveTo>
                <a:lnTo>
                  <a:pt x="6543676" y="0"/>
                </a:lnTo>
                <a:cubicBezTo>
                  <a:pt x="6585760" y="0"/>
                  <a:pt x="6619875" y="34115"/>
                  <a:pt x="6619875" y="76199"/>
                </a:cubicBezTo>
                <a:lnTo>
                  <a:pt x="6619875" y="581026"/>
                </a:lnTo>
                <a:cubicBezTo>
                  <a:pt x="6619875" y="623110"/>
                  <a:pt x="6585760" y="657225"/>
                  <a:pt x="6543676" y="657225"/>
                </a:cubicBezTo>
                <a:lnTo>
                  <a:pt x="76199" y="657225"/>
                </a:lnTo>
                <a:cubicBezTo>
                  <a:pt x="34115" y="657225"/>
                  <a:pt x="0" y="623110"/>
                  <a:pt x="0" y="5810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 w="12700">
            <a:solidFill>
              <a:srgbClr val="C5A06D">
                <a:alpha val="5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5410200" y="62769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9" name="Text 37"/>
          <p:cNvSpPr/>
          <p:nvPr/>
        </p:nvSpPr>
        <p:spPr>
          <a:xfrm>
            <a:off x="5781675" y="6257925"/>
            <a:ext cx="552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护城河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782074" y="6257925"/>
            <a:ext cx="3924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AI+硬件+物理约束构建</a:t>
            </a:r>
            <a:pPr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无法被复制的竞争壁垒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771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Agenda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目录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447800"/>
            <a:ext cx="3667125" cy="1333500"/>
          </a:xfrm>
          <a:custGeom>
            <a:avLst/>
            <a:gdLst/>
            <a:ahLst/>
            <a:cxnLst/>
            <a:rect l="l" t="t" r="r" b="b"/>
            <a:pathLst>
              <a:path w="3667125" h="1333500">
                <a:moveTo>
                  <a:pt x="38100" y="0"/>
                </a:moveTo>
                <a:lnTo>
                  <a:pt x="3590929" y="0"/>
                </a:lnTo>
                <a:cubicBezTo>
                  <a:pt x="3633011" y="0"/>
                  <a:pt x="3667125" y="34114"/>
                  <a:pt x="3667125" y="76196"/>
                </a:cubicBezTo>
                <a:lnTo>
                  <a:pt x="3667125" y="1257304"/>
                </a:lnTo>
                <a:cubicBezTo>
                  <a:pt x="3667125" y="1299386"/>
                  <a:pt x="3633011" y="1333500"/>
                  <a:pt x="3590929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4478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47700" y="1676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795710" y="1790700"/>
            <a:ext cx="352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33500" y="1676400"/>
            <a:ext cx="2619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公司总体定位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33500" y="2057400"/>
            <a:ext cx="25812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美国技术+中国工程化,以高附加值外资品牌进入中国市场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00050" y="2971800"/>
            <a:ext cx="3667125" cy="1333500"/>
          </a:xfrm>
          <a:custGeom>
            <a:avLst/>
            <a:gdLst/>
            <a:ahLst/>
            <a:cxnLst/>
            <a:rect l="l" t="t" r="r" b="b"/>
            <a:pathLst>
              <a:path w="3667125" h="1333500">
                <a:moveTo>
                  <a:pt x="38100" y="0"/>
                </a:moveTo>
                <a:lnTo>
                  <a:pt x="3590929" y="0"/>
                </a:lnTo>
                <a:cubicBezTo>
                  <a:pt x="3633011" y="0"/>
                  <a:pt x="3667125" y="34114"/>
                  <a:pt x="3667125" y="76196"/>
                </a:cubicBezTo>
                <a:lnTo>
                  <a:pt x="3667125" y="1257304"/>
                </a:lnTo>
                <a:cubicBezTo>
                  <a:pt x="3667125" y="1299386"/>
                  <a:pt x="3633011" y="1333500"/>
                  <a:pt x="3590929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400050" y="29718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Shape 11"/>
          <p:cNvSpPr/>
          <p:nvPr/>
        </p:nvSpPr>
        <p:spPr>
          <a:xfrm>
            <a:off x="647700" y="3200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4" name="Text 12"/>
          <p:cNvSpPr/>
          <p:nvPr/>
        </p:nvSpPr>
        <p:spPr>
          <a:xfrm>
            <a:off x="775022" y="331470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333500" y="3200400"/>
            <a:ext cx="2619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市场痛点与机遇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333500" y="3581400"/>
            <a:ext cx="25812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老龄化社会中的用药安全危机与巨大市场机会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73525" y="1447800"/>
            <a:ext cx="3667125" cy="1333500"/>
          </a:xfrm>
          <a:custGeom>
            <a:avLst/>
            <a:gdLst/>
            <a:ahLst/>
            <a:cxnLst/>
            <a:rect l="l" t="t" r="r" b="b"/>
            <a:pathLst>
              <a:path w="3667125" h="1333500">
                <a:moveTo>
                  <a:pt x="38100" y="0"/>
                </a:moveTo>
                <a:lnTo>
                  <a:pt x="3590929" y="0"/>
                </a:lnTo>
                <a:cubicBezTo>
                  <a:pt x="3633011" y="0"/>
                  <a:pt x="3667125" y="34114"/>
                  <a:pt x="3667125" y="76196"/>
                </a:cubicBezTo>
                <a:lnTo>
                  <a:pt x="3667125" y="1257304"/>
                </a:lnTo>
                <a:cubicBezTo>
                  <a:pt x="3667125" y="1299386"/>
                  <a:pt x="3633011" y="1333500"/>
                  <a:pt x="3590929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273525" y="14478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9" name="Shape 17"/>
          <p:cNvSpPr/>
          <p:nvPr/>
        </p:nvSpPr>
        <p:spPr>
          <a:xfrm>
            <a:off x="4521175" y="1676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Text 18"/>
          <p:cNvSpPr/>
          <p:nvPr/>
        </p:nvSpPr>
        <p:spPr>
          <a:xfrm>
            <a:off x="4647456" y="179070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206975" y="1676400"/>
            <a:ext cx="2619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产品解决方案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206975" y="2057400"/>
            <a:ext cx="25812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以AI大模型为核心,通过物理锁定机制重新定义老年用药安全标准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273525" y="2971800"/>
            <a:ext cx="3667125" cy="1333500"/>
          </a:xfrm>
          <a:custGeom>
            <a:avLst/>
            <a:gdLst/>
            <a:ahLst/>
            <a:cxnLst/>
            <a:rect l="l" t="t" r="r" b="b"/>
            <a:pathLst>
              <a:path w="3667125" h="1333500">
                <a:moveTo>
                  <a:pt x="38100" y="0"/>
                </a:moveTo>
                <a:lnTo>
                  <a:pt x="3590929" y="0"/>
                </a:lnTo>
                <a:cubicBezTo>
                  <a:pt x="3633011" y="0"/>
                  <a:pt x="3667125" y="34114"/>
                  <a:pt x="3667125" y="76196"/>
                </a:cubicBezTo>
                <a:lnTo>
                  <a:pt x="3667125" y="1257304"/>
                </a:lnTo>
                <a:cubicBezTo>
                  <a:pt x="3667125" y="1299386"/>
                  <a:pt x="3633011" y="1333500"/>
                  <a:pt x="3590929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4273525" y="29718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5" name="Shape 23"/>
          <p:cNvSpPr/>
          <p:nvPr/>
        </p:nvSpPr>
        <p:spPr>
          <a:xfrm>
            <a:off x="4521175" y="3200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Text 24"/>
          <p:cNvSpPr/>
          <p:nvPr/>
        </p:nvSpPr>
        <p:spPr>
          <a:xfrm>
            <a:off x="4647605" y="331470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206975" y="3200400"/>
            <a:ext cx="2619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核心技术壁垒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206975" y="3581400"/>
            <a:ext cx="25812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AI大模型驱动的智能决策中枢,构建无法被复制的护城河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47000" y="1447800"/>
            <a:ext cx="3667125" cy="1333500"/>
          </a:xfrm>
          <a:custGeom>
            <a:avLst/>
            <a:gdLst/>
            <a:ahLst/>
            <a:cxnLst/>
            <a:rect l="l" t="t" r="r" b="b"/>
            <a:pathLst>
              <a:path w="3667125" h="1333500">
                <a:moveTo>
                  <a:pt x="38100" y="0"/>
                </a:moveTo>
                <a:lnTo>
                  <a:pt x="3590929" y="0"/>
                </a:lnTo>
                <a:cubicBezTo>
                  <a:pt x="3633011" y="0"/>
                  <a:pt x="3667125" y="34114"/>
                  <a:pt x="3667125" y="76196"/>
                </a:cubicBezTo>
                <a:lnTo>
                  <a:pt x="3667125" y="1257304"/>
                </a:lnTo>
                <a:cubicBezTo>
                  <a:pt x="3667125" y="1299386"/>
                  <a:pt x="3633011" y="1333500"/>
                  <a:pt x="3590929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147000" y="14478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1" name="Shape 29"/>
          <p:cNvSpPr/>
          <p:nvPr/>
        </p:nvSpPr>
        <p:spPr>
          <a:xfrm>
            <a:off x="8394650" y="1676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Text 30"/>
          <p:cNvSpPr/>
          <p:nvPr/>
        </p:nvSpPr>
        <p:spPr>
          <a:xfrm>
            <a:off x="8522568" y="179070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080450" y="1676400"/>
            <a:ext cx="2619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商业模式与增长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080450" y="2057400"/>
            <a:ext cx="25812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硬件+订阅服务的双轮驱动,从核心用户到生态市场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147000" y="2971800"/>
            <a:ext cx="3667125" cy="1333500"/>
          </a:xfrm>
          <a:custGeom>
            <a:avLst/>
            <a:gdLst/>
            <a:ahLst/>
            <a:cxnLst/>
            <a:rect l="l" t="t" r="r" b="b"/>
            <a:pathLst>
              <a:path w="3667125" h="1333500">
                <a:moveTo>
                  <a:pt x="38100" y="0"/>
                </a:moveTo>
                <a:lnTo>
                  <a:pt x="3590929" y="0"/>
                </a:lnTo>
                <a:cubicBezTo>
                  <a:pt x="3633011" y="0"/>
                  <a:pt x="3667125" y="34114"/>
                  <a:pt x="3667125" y="76196"/>
                </a:cubicBezTo>
                <a:lnTo>
                  <a:pt x="3667125" y="1257304"/>
                </a:lnTo>
                <a:cubicBezTo>
                  <a:pt x="3667125" y="1299386"/>
                  <a:pt x="3633011" y="1333500"/>
                  <a:pt x="3590929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8147000" y="29718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7" name="Shape 35"/>
          <p:cNvSpPr/>
          <p:nvPr/>
        </p:nvSpPr>
        <p:spPr>
          <a:xfrm>
            <a:off x="8394650" y="3200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8" name="Text 36"/>
          <p:cNvSpPr/>
          <p:nvPr/>
        </p:nvSpPr>
        <p:spPr>
          <a:xfrm>
            <a:off x="8520038" y="3314700"/>
            <a:ext cx="400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06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080450" y="3200400"/>
            <a:ext cx="2619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未来生态展望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080450" y="3581400"/>
            <a:ext cx="25812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从单一设备到老年健康场景中枢,构建适老化AI生态平台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147000" y="4495800"/>
            <a:ext cx="3667125" cy="914400"/>
          </a:xfrm>
          <a:custGeom>
            <a:avLst/>
            <a:gdLst/>
            <a:ahLst/>
            <a:cxnLst/>
            <a:rect l="l" t="t" r="r" b="b"/>
            <a:pathLst>
              <a:path w="3667125" h="914400">
                <a:moveTo>
                  <a:pt x="38100" y="0"/>
                </a:moveTo>
                <a:lnTo>
                  <a:pt x="3590928" y="0"/>
                </a:lnTo>
                <a:cubicBezTo>
                  <a:pt x="3633010" y="0"/>
                  <a:pt x="3667125" y="34115"/>
                  <a:pt x="3667125" y="76197"/>
                </a:cubicBezTo>
                <a:lnTo>
                  <a:pt x="3667125" y="838203"/>
                </a:lnTo>
                <a:cubicBezTo>
                  <a:pt x="3667125" y="880285"/>
                  <a:pt x="3633010" y="914400"/>
                  <a:pt x="3590928" y="914400"/>
                </a:cubicBezTo>
                <a:lnTo>
                  <a:pt x="38100" y="914400"/>
                </a:lnTo>
                <a:cubicBezTo>
                  <a:pt x="17058" y="914400"/>
                  <a:pt x="0" y="897342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8147000" y="4495800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3810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38100" y="914400"/>
                </a:lnTo>
                <a:cubicBezTo>
                  <a:pt x="17072" y="914400"/>
                  <a:pt x="0" y="897328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3" name="Shape 41"/>
          <p:cNvSpPr/>
          <p:nvPr/>
        </p:nvSpPr>
        <p:spPr>
          <a:xfrm>
            <a:off x="8414891" y="48101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50075" y="47551"/>
                </a:moveTo>
                <a:lnTo>
                  <a:pt x="84999" y="119881"/>
                </a:lnTo>
                <a:cubicBezTo>
                  <a:pt x="82432" y="122727"/>
                  <a:pt x="82544" y="127136"/>
                  <a:pt x="85279" y="129871"/>
                </a:cubicBezTo>
                <a:cubicBezTo>
                  <a:pt x="102301" y="146893"/>
                  <a:pt x="129927" y="146893"/>
                  <a:pt x="146949" y="129871"/>
                </a:cubicBezTo>
                <a:lnTo>
                  <a:pt x="164697" y="112123"/>
                </a:lnTo>
                <a:cubicBezTo>
                  <a:pt x="167041" y="109779"/>
                  <a:pt x="169999" y="108496"/>
                  <a:pt x="173013" y="108272"/>
                </a:cubicBezTo>
                <a:cubicBezTo>
                  <a:pt x="176808" y="107938"/>
                  <a:pt x="180715" y="109221"/>
                  <a:pt x="183617" y="112123"/>
                </a:cubicBezTo>
                <a:lnTo>
                  <a:pt x="282178" y="209848"/>
                </a:lnTo>
                <a:lnTo>
                  <a:pt x="321469" y="178594"/>
                </a:lnTo>
                <a:lnTo>
                  <a:pt x="321469" y="17859"/>
                </a:lnTo>
                <a:lnTo>
                  <a:pt x="258961" y="53578"/>
                </a:lnTo>
                <a:lnTo>
                  <a:pt x="245678" y="44704"/>
                </a:lnTo>
                <a:cubicBezTo>
                  <a:pt x="236860" y="38844"/>
                  <a:pt x="226535" y="35719"/>
                  <a:pt x="215931" y="35719"/>
                </a:cubicBezTo>
                <a:lnTo>
                  <a:pt x="176640" y="35719"/>
                </a:lnTo>
                <a:cubicBezTo>
                  <a:pt x="176026" y="35719"/>
                  <a:pt x="175357" y="35719"/>
                  <a:pt x="174743" y="35775"/>
                </a:cubicBezTo>
                <a:cubicBezTo>
                  <a:pt x="165311" y="36277"/>
                  <a:pt x="156437" y="40518"/>
                  <a:pt x="150075" y="47551"/>
                </a:cubicBezTo>
                <a:close/>
                <a:moveTo>
                  <a:pt x="65075" y="101966"/>
                </a:moveTo>
                <a:lnTo>
                  <a:pt x="124681" y="35719"/>
                </a:lnTo>
                <a:lnTo>
                  <a:pt x="102580" y="35719"/>
                </a:lnTo>
                <a:cubicBezTo>
                  <a:pt x="88348" y="35719"/>
                  <a:pt x="74730" y="41356"/>
                  <a:pt x="64684" y="51402"/>
                </a:cubicBezTo>
                <a:lnTo>
                  <a:pt x="62508" y="53578"/>
                </a:lnTo>
                <a:lnTo>
                  <a:pt x="0" y="17859"/>
                </a:lnTo>
                <a:lnTo>
                  <a:pt x="0" y="178594"/>
                </a:lnTo>
                <a:lnTo>
                  <a:pt x="87288" y="251315"/>
                </a:lnTo>
                <a:cubicBezTo>
                  <a:pt x="100124" y="262031"/>
                  <a:pt x="116309" y="267891"/>
                  <a:pt x="132997" y="267891"/>
                </a:cubicBezTo>
                <a:lnTo>
                  <a:pt x="141759" y="267891"/>
                </a:lnTo>
                <a:lnTo>
                  <a:pt x="137852" y="263984"/>
                </a:lnTo>
                <a:cubicBezTo>
                  <a:pt x="132606" y="258738"/>
                  <a:pt x="132606" y="250254"/>
                  <a:pt x="137852" y="245064"/>
                </a:cubicBezTo>
                <a:cubicBezTo>
                  <a:pt x="143098" y="239874"/>
                  <a:pt x="151581" y="239818"/>
                  <a:pt x="156772" y="245064"/>
                </a:cubicBezTo>
                <a:lnTo>
                  <a:pt x="179654" y="267946"/>
                </a:lnTo>
                <a:lnTo>
                  <a:pt x="184677" y="267946"/>
                </a:lnTo>
                <a:cubicBezTo>
                  <a:pt x="195337" y="267946"/>
                  <a:pt x="205773" y="265547"/>
                  <a:pt x="215261" y="261082"/>
                </a:cubicBezTo>
                <a:lnTo>
                  <a:pt x="200360" y="246125"/>
                </a:lnTo>
                <a:cubicBezTo>
                  <a:pt x="195114" y="240878"/>
                  <a:pt x="195114" y="232395"/>
                  <a:pt x="200360" y="227205"/>
                </a:cubicBezTo>
                <a:cubicBezTo>
                  <a:pt x="205606" y="222014"/>
                  <a:pt x="214089" y="221959"/>
                  <a:pt x="219280" y="227205"/>
                </a:cubicBezTo>
                <a:lnTo>
                  <a:pt x="237139" y="245064"/>
                </a:lnTo>
                <a:lnTo>
                  <a:pt x="246906" y="235297"/>
                </a:lnTo>
                <a:cubicBezTo>
                  <a:pt x="251873" y="230330"/>
                  <a:pt x="253324" y="223131"/>
                  <a:pt x="251147" y="216824"/>
                </a:cubicBezTo>
                <a:lnTo>
                  <a:pt x="174185" y="140475"/>
                </a:lnTo>
                <a:lnTo>
                  <a:pt x="165869" y="148791"/>
                </a:lnTo>
                <a:cubicBezTo>
                  <a:pt x="138354" y="176306"/>
                  <a:pt x="93818" y="176306"/>
                  <a:pt x="66303" y="148791"/>
                </a:cubicBezTo>
                <a:cubicBezTo>
                  <a:pt x="53467" y="135954"/>
                  <a:pt x="52964" y="115360"/>
                  <a:pt x="65075" y="10191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4" name="Text 42"/>
          <p:cNvSpPr/>
          <p:nvPr/>
        </p:nvSpPr>
        <p:spPr>
          <a:xfrm>
            <a:off x="8866138" y="4800600"/>
            <a:ext cx="847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投资邀约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0439326" y="4724400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携手共建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439326" y="4953000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老年健康新生态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1992" y="410390"/>
            <a:ext cx="410390" cy="34199"/>
          </a:xfrm>
          <a:custGeom>
            <a:avLst/>
            <a:gdLst/>
            <a:ahLst/>
            <a:cxnLst/>
            <a:rect l="l" t="t" r="r" b="b"/>
            <a:pathLst>
              <a:path w="410390" h="34199">
                <a:moveTo>
                  <a:pt x="0" y="0"/>
                </a:moveTo>
                <a:lnTo>
                  <a:pt x="410390" y="0"/>
                </a:lnTo>
                <a:lnTo>
                  <a:pt x="410390" y="34199"/>
                </a:lnTo>
                <a:lnTo>
                  <a:pt x="0" y="34199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854979" y="341992"/>
            <a:ext cx="2154547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spc="188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Technical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1992" y="615585"/>
            <a:ext cx="11713212" cy="4103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31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技术架构: 从规则引擎到健康中枢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9091" y="1196971"/>
            <a:ext cx="3702059" cy="5052926"/>
          </a:xfrm>
          <a:custGeom>
            <a:avLst/>
            <a:gdLst/>
            <a:ahLst/>
            <a:cxnLst/>
            <a:rect l="l" t="t" r="r" b="b"/>
            <a:pathLst>
              <a:path w="3702059" h="5052926">
                <a:moveTo>
                  <a:pt x="34199" y="0"/>
                </a:moveTo>
                <a:lnTo>
                  <a:pt x="3633645" y="0"/>
                </a:lnTo>
                <a:cubicBezTo>
                  <a:pt x="3671429" y="0"/>
                  <a:pt x="3702059" y="30630"/>
                  <a:pt x="3702059" y="68414"/>
                </a:cubicBezTo>
                <a:lnTo>
                  <a:pt x="3702059" y="4984512"/>
                </a:lnTo>
                <a:cubicBezTo>
                  <a:pt x="3702059" y="5022296"/>
                  <a:pt x="3671429" y="5052926"/>
                  <a:pt x="3633645" y="5052926"/>
                </a:cubicBezTo>
                <a:lnTo>
                  <a:pt x="34199" y="5052926"/>
                </a:lnTo>
                <a:cubicBezTo>
                  <a:pt x="15311" y="5052926"/>
                  <a:pt x="0" y="5037614"/>
                  <a:pt x="0" y="5018727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59091" y="1196971"/>
            <a:ext cx="34199" cy="5052926"/>
          </a:xfrm>
          <a:custGeom>
            <a:avLst/>
            <a:gdLst/>
            <a:ahLst/>
            <a:cxnLst/>
            <a:rect l="l" t="t" r="r" b="b"/>
            <a:pathLst>
              <a:path w="34199" h="5052926">
                <a:moveTo>
                  <a:pt x="34199" y="0"/>
                </a:moveTo>
                <a:lnTo>
                  <a:pt x="34199" y="0"/>
                </a:lnTo>
                <a:lnTo>
                  <a:pt x="34199" y="5052926"/>
                </a:lnTo>
                <a:lnTo>
                  <a:pt x="34199" y="5052926"/>
                </a:lnTo>
                <a:cubicBezTo>
                  <a:pt x="15311" y="5052926"/>
                  <a:pt x="0" y="5037614"/>
                  <a:pt x="0" y="5018727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581386" y="1402165"/>
            <a:ext cx="410390" cy="410390"/>
          </a:xfrm>
          <a:custGeom>
            <a:avLst/>
            <a:gdLst/>
            <a:ahLst/>
            <a:cxnLst/>
            <a:rect l="l" t="t" r="r" b="b"/>
            <a:pathLst>
              <a:path w="410390" h="410390">
                <a:moveTo>
                  <a:pt x="205195" y="0"/>
                </a:moveTo>
                <a:lnTo>
                  <a:pt x="205195" y="0"/>
                </a:lnTo>
                <a:cubicBezTo>
                  <a:pt x="318445" y="0"/>
                  <a:pt x="410390" y="91945"/>
                  <a:pt x="410390" y="205195"/>
                </a:cubicBezTo>
                <a:lnTo>
                  <a:pt x="410390" y="205195"/>
                </a:lnTo>
                <a:cubicBezTo>
                  <a:pt x="410390" y="318445"/>
                  <a:pt x="318445" y="410390"/>
                  <a:pt x="205195" y="410390"/>
                </a:cubicBezTo>
                <a:lnTo>
                  <a:pt x="205195" y="410390"/>
                </a:lnTo>
                <a:cubicBezTo>
                  <a:pt x="91945" y="410390"/>
                  <a:pt x="0" y="318445"/>
                  <a:pt x="0" y="205195"/>
                </a:cubicBezTo>
                <a:lnTo>
                  <a:pt x="0" y="205195"/>
                </a:lnTo>
                <a:cubicBezTo>
                  <a:pt x="0" y="91945"/>
                  <a:pt x="91945" y="0"/>
                  <a:pt x="205195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699346" y="1487663"/>
            <a:ext cx="256494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94373" y="1487663"/>
            <a:ext cx="769481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硬件执行层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1386" y="1949352"/>
            <a:ext cx="3274569" cy="786581"/>
          </a:xfrm>
          <a:custGeom>
            <a:avLst/>
            <a:gdLst/>
            <a:ahLst/>
            <a:cxnLst/>
            <a:rect l="l" t="t" r="r" b="b"/>
            <a:pathLst>
              <a:path w="3274569" h="786581">
                <a:moveTo>
                  <a:pt x="34201" y="0"/>
                </a:moveTo>
                <a:lnTo>
                  <a:pt x="3240369" y="0"/>
                </a:lnTo>
                <a:cubicBezTo>
                  <a:pt x="3259257" y="0"/>
                  <a:pt x="3274569" y="15312"/>
                  <a:pt x="3274569" y="34201"/>
                </a:cubicBezTo>
                <a:lnTo>
                  <a:pt x="3274569" y="752380"/>
                </a:lnTo>
                <a:cubicBezTo>
                  <a:pt x="3274569" y="771269"/>
                  <a:pt x="3259257" y="786581"/>
                  <a:pt x="3240369" y="786581"/>
                </a:cubicBezTo>
                <a:lnTo>
                  <a:pt x="34201" y="786581"/>
                </a:lnTo>
                <a:cubicBezTo>
                  <a:pt x="15312" y="786581"/>
                  <a:pt x="0" y="771269"/>
                  <a:pt x="0" y="752380"/>
                </a:cubicBezTo>
                <a:lnTo>
                  <a:pt x="0" y="34201"/>
                </a:lnTo>
                <a:cubicBezTo>
                  <a:pt x="0" y="15312"/>
                  <a:pt x="15312" y="0"/>
                  <a:pt x="34201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83983" y="2064774"/>
            <a:ext cx="922309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分板架构设计: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83983" y="2291344"/>
            <a:ext cx="3129223" cy="3419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主控交互板+最多4块8通道执行背板,支持32路独立执行通道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1386" y="2838530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83983" y="2953952"/>
            <a:ext cx="922309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抽屉锁定机构: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83983" y="3180522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专用电磁锁,通电一次→药物落下→自动复位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1386" y="3556712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83983" y="3672135"/>
            <a:ext cx="922309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自动落药结构: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83983" y="3898704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单通道独立控制,支持一次落杯多种药物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81386" y="4274895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83983" y="4390317"/>
            <a:ext cx="785512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传感器检测: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83983" y="4616886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限位/到位检测,确保执行状态可监控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81386" y="4993077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83983" y="5108499"/>
            <a:ext cx="1332698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功率与逻辑物理隔离: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83983" y="5335069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确保稳定性,避免功率干扰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251450" y="1196971"/>
            <a:ext cx="3702059" cy="5052926"/>
          </a:xfrm>
          <a:custGeom>
            <a:avLst/>
            <a:gdLst/>
            <a:ahLst/>
            <a:cxnLst/>
            <a:rect l="l" t="t" r="r" b="b"/>
            <a:pathLst>
              <a:path w="3702059" h="5052926">
                <a:moveTo>
                  <a:pt x="34199" y="0"/>
                </a:moveTo>
                <a:lnTo>
                  <a:pt x="3633645" y="0"/>
                </a:lnTo>
                <a:cubicBezTo>
                  <a:pt x="3671429" y="0"/>
                  <a:pt x="3702059" y="30630"/>
                  <a:pt x="3702059" y="68414"/>
                </a:cubicBezTo>
                <a:lnTo>
                  <a:pt x="3702059" y="4984512"/>
                </a:lnTo>
                <a:cubicBezTo>
                  <a:pt x="3702059" y="5022296"/>
                  <a:pt x="3671429" y="5052926"/>
                  <a:pt x="3633645" y="5052926"/>
                </a:cubicBezTo>
                <a:lnTo>
                  <a:pt x="34199" y="5052926"/>
                </a:lnTo>
                <a:cubicBezTo>
                  <a:pt x="15311" y="5052926"/>
                  <a:pt x="0" y="5037614"/>
                  <a:pt x="0" y="5018727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4251450" y="1196971"/>
            <a:ext cx="34199" cy="5052926"/>
          </a:xfrm>
          <a:custGeom>
            <a:avLst/>
            <a:gdLst/>
            <a:ahLst/>
            <a:cxnLst/>
            <a:rect l="l" t="t" r="r" b="b"/>
            <a:pathLst>
              <a:path w="34199" h="5052926">
                <a:moveTo>
                  <a:pt x="34199" y="0"/>
                </a:moveTo>
                <a:lnTo>
                  <a:pt x="34199" y="0"/>
                </a:lnTo>
                <a:lnTo>
                  <a:pt x="34199" y="5052926"/>
                </a:lnTo>
                <a:lnTo>
                  <a:pt x="34199" y="5052926"/>
                </a:lnTo>
                <a:cubicBezTo>
                  <a:pt x="15311" y="5052926"/>
                  <a:pt x="0" y="5037614"/>
                  <a:pt x="0" y="5018727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7" name="Shape 25"/>
          <p:cNvSpPr/>
          <p:nvPr/>
        </p:nvSpPr>
        <p:spPr>
          <a:xfrm>
            <a:off x="4473744" y="1402165"/>
            <a:ext cx="410390" cy="410390"/>
          </a:xfrm>
          <a:custGeom>
            <a:avLst/>
            <a:gdLst/>
            <a:ahLst/>
            <a:cxnLst/>
            <a:rect l="l" t="t" r="r" b="b"/>
            <a:pathLst>
              <a:path w="410390" h="410390">
                <a:moveTo>
                  <a:pt x="205195" y="0"/>
                </a:moveTo>
                <a:lnTo>
                  <a:pt x="205195" y="0"/>
                </a:lnTo>
                <a:cubicBezTo>
                  <a:pt x="318445" y="0"/>
                  <a:pt x="410390" y="91945"/>
                  <a:pt x="410390" y="205195"/>
                </a:cubicBezTo>
                <a:lnTo>
                  <a:pt x="410390" y="205195"/>
                </a:lnTo>
                <a:cubicBezTo>
                  <a:pt x="410390" y="318445"/>
                  <a:pt x="318445" y="410390"/>
                  <a:pt x="205195" y="410390"/>
                </a:cubicBezTo>
                <a:lnTo>
                  <a:pt x="205195" y="410390"/>
                </a:lnTo>
                <a:cubicBezTo>
                  <a:pt x="91945" y="410390"/>
                  <a:pt x="0" y="318445"/>
                  <a:pt x="0" y="205195"/>
                </a:cubicBezTo>
                <a:lnTo>
                  <a:pt x="0" y="205195"/>
                </a:lnTo>
                <a:cubicBezTo>
                  <a:pt x="0" y="91945"/>
                  <a:pt x="91945" y="0"/>
                  <a:pt x="205195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8" name="Text 26"/>
          <p:cNvSpPr/>
          <p:nvPr/>
        </p:nvSpPr>
        <p:spPr>
          <a:xfrm>
            <a:off x="4577277" y="1487663"/>
            <a:ext cx="290693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986732" y="1487663"/>
            <a:ext cx="769481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边缘计算层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73744" y="1949352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4576342" y="2064774"/>
            <a:ext cx="497558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AI主控: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576342" y="2291344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支持网络断开时本地继续执行,确保24/7稳定运行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473744" y="2667534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4576342" y="2782957"/>
            <a:ext cx="912089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RTC实时时钟: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576342" y="3009526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外置RTC芯片+备用电池,断电时间不丢失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473744" y="3385717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4576342" y="3501139"/>
            <a:ext cx="922309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本地规则存储: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576342" y="3727708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用药规则本地缓存,断网时仍可正常执行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473744" y="4103899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4576342" y="4219321"/>
            <a:ext cx="922309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离线语音合成: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576342" y="4445891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关键语音提示本地化,不依赖网络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473744" y="4822081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4576342" y="4937504"/>
            <a:ext cx="771151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边缘AI推理: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576342" y="5164073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本地执行简单AI任务,减少云端依赖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143808" y="1196971"/>
            <a:ext cx="3702059" cy="5052926"/>
          </a:xfrm>
          <a:custGeom>
            <a:avLst/>
            <a:gdLst/>
            <a:ahLst/>
            <a:cxnLst/>
            <a:rect l="l" t="t" r="r" b="b"/>
            <a:pathLst>
              <a:path w="3702059" h="5052926">
                <a:moveTo>
                  <a:pt x="34199" y="0"/>
                </a:moveTo>
                <a:lnTo>
                  <a:pt x="3633645" y="0"/>
                </a:lnTo>
                <a:cubicBezTo>
                  <a:pt x="3671429" y="0"/>
                  <a:pt x="3702059" y="30630"/>
                  <a:pt x="3702059" y="68414"/>
                </a:cubicBezTo>
                <a:lnTo>
                  <a:pt x="3702059" y="4984512"/>
                </a:lnTo>
                <a:cubicBezTo>
                  <a:pt x="3702059" y="5022296"/>
                  <a:pt x="3671429" y="5052926"/>
                  <a:pt x="3633645" y="5052926"/>
                </a:cubicBezTo>
                <a:lnTo>
                  <a:pt x="34199" y="5052926"/>
                </a:lnTo>
                <a:cubicBezTo>
                  <a:pt x="15311" y="5052926"/>
                  <a:pt x="0" y="5037614"/>
                  <a:pt x="0" y="5018727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8143808" y="1196971"/>
            <a:ext cx="34199" cy="5052926"/>
          </a:xfrm>
          <a:custGeom>
            <a:avLst/>
            <a:gdLst/>
            <a:ahLst/>
            <a:cxnLst/>
            <a:rect l="l" t="t" r="r" b="b"/>
            <a:pathLst>
              <a:path w="34199" h="5052926">
                <a:moveTo>
                  <a:pt x="34199" y="0"/>
                </a:moveTo>
                <a:lnTo>
                  <a:pt x="34199" y="0"/>
                </a:lnTo>
                <a:lnTo>
                  <a:pt x="34199" y="5052926"/>
                </a:lnTo>
                <a:lnTo>
                  <a:pt x="34199" y="5052926"/>
                </a:lnTo>
                <a:cubicBezTo>
                  <a:pt x="15311" y="5052926"/>
                  <a:pt x="0" y="5037614"/>
                  <a:pt x="0" y="5018727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7" name="Shape 45"/>
          <p:cNvSpPr/>
          <p:nvPr/>
        </p:nvSpPr>
        <p:spPr>
          <a:xfrm>
            <a:off x="8366103" y="1402165"/>
            <a:ext cx="410390" cy="410390"/>
          </a:xfrm>
          <a:custGeom>
            <a:avLst/>
            <a:gdLst/>
            <a:ahLst/>
            <a:cxnLst/>
            <a:rect l="l" t="t" r="r" b="b"/>
            <a:pathLst>
              <a:path w="410390" h="410390">
                <a:moveTo>
                  <a:pt x="205195" y="0"/>
                </a:moveTo>
                <a:lnTo>
                  <a:pt x="205195" y="0"/>
                </a:lnTo>
                <a:cubicBezTo>
                  <a:pt x="318445" y="0"/>
                  <a:pt x="410390" y="91945"/>
                  <a:pt x="410390" y="205195"/>
                </a:cubicBezTo>
                <a:lnTo>
                  <a:pt x="410390" y="205195"/>
                </a:lnTo>
                <a:cubicBezTo>
                  <a:pt x="410390" y="318445"/>
                  <a:pt x="318445" y="410390"/>
                  <a:pt x="205195" y="410390"/>
                </a:cubicBezTo>
                <a:lnTo>
                  <a:pt x="205195" y="410390"/>
                </a:lnTo>
                <a:cubicBezTo>
                  <a:pt x="91945" y="410390"/>
                  <a:pt x="0" y="318445"/>
                  <a:pt x="0" y="205195"/>
                </a:cubicBezTo>
                <a:lnTo>
                  <a:pt x="0" y="205195"/>
                </a:lnTo>
                <a:cubicBezTo>
                  <a:pt x="0" y="91945"/>
                  <a:pt x="91945" y="0"/>
                  <a:pt x="205195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8" name="Text 46"/>
          <p:cNvSpPr/>
          <p:nvPr/>
        </p:nvSpPr>
        <p:spPr>
          <a:xfrm>
            <a:off x="8467364" y="1487663"/>
            <a:ext cx="290693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879090" y="1487663"/>
            <a:ext cx="769481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云端决策层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366103" y="1949352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8468700" y="2064774"/>
            <a:ext cx="907948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AI大模型驱动: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468700" y="2291344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智能分析与决策中枢,持续学习与优化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366103" y="2667534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8468700" y="2782957"/>
            <a:ext cx="922309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用药规则优化: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468700" y="3009526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AI自动解析药品说明书,生成最优用药时间表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366103" y="3385717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8468700" y="3501139"/>
            <a:ext cx="922309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健康数据分析: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468700" y="3727708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服药行为数据+生命体征数据融合分析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366103" y="4103899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8468700" y="4219321"/>
            <a:ext cx="922309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异常预测模型: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468700" y="4445891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识别健康状态变化趋势,提前预警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366103" y="4822081"/>
            <a:ext cx="3274569" cy="615585"/>
          </a:xfrm>
          <a:custGeom>
            <a:avLst/>
            <a:gdLst/>
            <a:ahLst/>
            <a:cxnLst/>
            <a:rect l="l" t="t" r="r" b="b"/>
            <a:pathLst>
              <a:path w="3274569" h="615585">
                <a:moveTo>
                  <a:pt x="34202" y="0"/>
                </a:moveTo>
                <a:lnTo>
                  <a:pt x="3240368" y="0"/>
                </a:lnTo>
                <a:cubicBezTo>
                  <a:pt x="3259257" y="0"/>
                  <a:pt x="3274569" y="15313"/>
                  <a:pt x="3274569" y="34202"/>
                </a:cubicBezTo>
                <a:lnTo>
                  <a:pt x="3274569" y="581383"/>
                </a:lnTo>
                <a:cubicBezTo>
                  <a:pt x="3274569" y="600272"/>
                  <a:pt x="3259257" y="615585"/>
                  <a:pt x="3240368" y="615585"/>
                </a:cubicBezTo>
                <a:lnTo>
                  <a:pt x="34202" y="615585"/>
                </a:lnTo>
                <a:cubicBezTo>
                  <a:pt x="15313" y="615585"/>
                  <a:pt x="0" y="600272"/>
                  <a:pt x="0" y="581383"/>
                </a:cubicBezTo>
                <a:lnTo>
                  <a:pt x="0" y="34202"/>
                </a:lnTo>
                <a:cubicBezTo>
                  <a:pt x="0" y="15313"/>
                  <a:pt x="15313" y="0"/>
                  <a:pt x="34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63" name="Text 61"/>
          <p:cNvSpPr/>
          <p:nvPr/>
        </p:nvSpPr>
        <p:spPr>
          <a:xfrm>
            <a:off x="8468700" y="4937504"/>
            <a:ext cx="648715" cy="179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持续学习: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8468700" y="5164073"/>
            <a:ext cx="312922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用户行为数据反哺模型训练,越来越精准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41992" y="6284064"/>
            <a:ext cx="11508017" cy="569118"/>
          </a:xfrm>
          <a:custGeom>
            <a:avLst/>
            <a:gdLst/>
            <a:ahLst/>
            <a:cxnLst/>
            <a:rect l="l" t="t" r="r" b="b"/>
            <a:pathLst>
              <a:path w="11508017" h="569118">
                <a:moveTo>
                  <a:pt x="34250" y="0"/>
                </a:moveTo>
                <a:lnTo>
                  <a:pt x="11439518" y="0"/>
                </a:lnTo>
                <a:cubicBezTo>
                  <a:pt x="11477349" y="0"/>
                  <a:pt x="11508017" y="19984"/>
                  <a:pt x="11508017" y="44636"/>
                </a:cubicBezTo>
                <a:lnTo>
                  <a:pt x="11508017" y="524482"/>
                </a:lnTo>
                <a:cubicBezTo>
                  <a:pt x="11508017" y="549134"/>
                  <a:pt x="11477349" y="569118"/>
                  <a:pt x="11439518" y="569118"/>
                </a:cubicBezTo>
                <a:lnTo>
                  <a:pt x="34250" y="569118"/>
                </a:lnTo>
                <a:cubicBezTo>
                  <a:pt x="15334" y="569118"/>
                  <a:pt x="0" y="559126"/>
                  <a:pt x="0" y="546800"/>
                </a:cubicBezTo>
                <a:lnTo>
                  <a:pt x="0" y="22318"/>
                </a:lnTo>
                <a:cubicBezTo>
                  <a:pt x="0" y="10001"/>
                  <a:pt x="15347" y="0"/>
                  <a:pt x="342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6" name="Shape 64"/>
          <p:cNvSpPr/>
          <p:nvPr/>
        </p:nvSpPr>
        <p:spPr>
          <a:xfrm>
            <a:off x="598485" y="6338106"/>
            <a:ext cx="153896" cy="205195"/>
          </a:xfrm>
          <a:custGeom>
            <a:avLst/>
            <a:gdLst/>
            <a:ahLst/>
            <a:cxnLst/>
            <a:rect l="l" t="t" r="r" b="b"/>
            <a:pathLst>
              <a:path w="153896" h="205195">
                <a:moveTo>
                  <a:pt x="117386" y="153896"/>
                </a:moveTo>
                <a:cubicBezTo>
                  <a:pt x="120312" y="144959"/>
                  <a:pt x="126163" y="136863"/>
                  <a:pt x="132776" y="129890"/>
                </a:cubicBezTo>
                <a:cubicBezTo>
                  <a:pt x="145881" y="116103"/>
                  <a:pt x="153896" y="97468"/>
                  <a:pt x="153896" y="76948"/>
                </a:cubicBezTo>
                <a:cubicBezTo>
                  <a:pt x="153896" y="34466"/>
                  <a:pt x="119430" y="0"/>
                  <a:pt x="76948" y="0"/>
                </a:cubicBezTo>
                <a:cubicBezTo>
                  <a:pt x="34466" y="0"/>
                  <a:pt x="0" y="34466"/>
                  <a:pt x="0" y="76948"/>
                </a:cubicBezTo>
                <a:cubicBezTo>
                  <a:pt x="0" y="97468"/>
                  <a:pt x="8015" y="116103"/>
                  <a:pt x="21121" y="129890"/>
                </a:cubicBezTo>
                <a:cubicBezTo>
                  <a:pt x="27733" y="136863"/>
                  <a:pt x="33625" y="144959"/>
                  <a:pt x="36510" y="153896"/>
                </a:cubicBezTo>
                <a:lnTo>
                  <a:pt x="117346" y="153896"/>
                </a:lnTo>
                <a:close/>
                <a:moveTo>
                  <a:pt x="115422" y="173133"/>
                </a:moveTo>
                <a:lnTo>
                  <a:pt x="38474" y="173133"/>
                </a:lnTo>
                <a:lnTo>
                  <a:pt x="38474" y="179546"/>
                </a:lnTo>
                <a:cubicBezTo>
                  <a:pt x="38474" y="197260"/>
                  <a:pt x="52822" y="211607"/>
                  <a:pt x="70536" y="211607"/>
                </a:cubicBezTo>
                <a:lnTo>
                  <a:pt x="83360" y="211607"/>
                </a:lnTo>
                <a:cubicBezTo>
                  <a:pt x="101075" y="211607"/>
                  <a:pt x="115422" y="197260"/>
                  <a:pt x="115422" y="179546"/>
                </a:cubicBezTo>
                <a:lnTo>
                  <a:pt x="115422" y="173133"/>
                </a:lnTo>
                <a:close/>
                <a:moveTo>
                  <a:pt x="73742" y="44886"/>
                </a:moveTo>
                <a:cubicBezTo>
                  <a:pt x="57791" y="44886"/>
                  <a:pt x="44886" y="57791"/>
                  <a:pt x="44886" y="73742"/>
                </a:cubicBezTo>
                <a:cubicBezTo>
                  <a:pt x="44886" y="79072"/>
                  <a:pt x="40598" y="83360"/>
                  <a:pt x="35268" y="83360"/>
                </a:cubicBezTo>
                <a:cubicBezTo>
                  <a:pt x="29938" y="83360"/>
                  <a:pt x="25649" y="79072"/>
                  <a:pt x="25649" y="73742"/>
                </a:cubicBezTo>
                <a:cubicBezTo>
                  <a:pt x="25649" y="47171"/>
                  <a:pt x="47171" y="25649"/>
                  <a:pt x="73742" y="25649"/>
                </a:cubicBezTo>
                <a:cubicBezTo>
                  <a:pt x="79072" y="25649"/>
                  <a:pt x="83360" y="29938"/>
                  <a:pt x="83360" y="35268"/>
                </a:cubicBezTo>
                <a:cubicBezTo>
                  <a:pt x="83360" y="40598"/>
                  <a:pt x="79072" y="44886"/>
                  <a:pt x="73742" y="4488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7" name="Text 65"/>
          <p:cNvSpPr/>
          <p:nvPr/>
        </p:nvSpPr>
        <p:spPr>
          <a:xfrm>
            <a:off x="906278" y="6239160"/>
            <a:ext cx="10849683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第一性原理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918479" y="6523209"/>
            <a:ext cx="10841133" cy="222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7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任何错误都必须被物理结构和电路阻止,而不是依赖软件补救。Hardware enforces what AI generates.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5382" y="414459"/>
            <a:ext cx="414459" cy="34538"/>
          </a:xfrm>
          <a:custGeom>
            <a:avLst/>
            <a:gdLst/>
            <a:ahLst/>
            <a:cxnLst/>
            <a:rect l="l" t="t" r="r" b="b"/>
            <a:pathLst>
              <a:path w="414459" h="34538">
                <a:moveTo>
                  <a:pt x="0" y="0"/>
                </a:moveTo>
                <a:lnTo>
                  <a:pt x="414459" y="0"/>
                </a:lnTo>
                <a:lnTo>
                  <a:pt x="414459" y="34538"/>
                </a:lnTo>
                <a:lnTo>
                  <a:pt x="0" y="34538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863456" y="345382"/>
            <a:ext cx="1649201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2" spc="19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 Core Capability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5382" y="621688"/>
            <a:ext cx="11708465" cy="4144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63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AI大模型: 产品的智能大脑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2652" y="1208839"/>
            <a:ext cx="5647003" cy="2348601"/>
          </a:xfrm>
          <a:custGeom>
            <a:avLst/>
            <a:gdLst/>
            <a:ahLst/>
            <a:cxnLst/>
            <a:rect l="l" t="t" r="r" b="b"/>
            <a:pathLst>
              <a:path w="5647003" h="2348601">
                <a:moveTo>
                  <a:pt x="34538" y="0"/>
                </a:moveTo>
                <a:lnTo>
                  <a:pt x="5577930" y="0"/>
                </a:lnTo>
                <a:cubicBezTo>
                  <a:pt x="5616078" y="0"/>
                  <a:pt x="5647003" y="30925"/>
                  <a:pt x="5647003" y="69072"/>
                </a:cubicBezTo>
                <a:lnTo>
                  <a:pt x="5647003" y="2279528"/>
                </a:lnTo>
                <a:cubicBezTo>
                  <a:pt x="5647003" y="2317676"/>
                  <a:pt x="5616078" y="2348601"/>
                  <a:pt x="5577930" y="2348601"/>
                </a:cubicBezTo>
                <a:lnTo>
                  <a:pt x="34538" y="2348601"/>
                </a:lnTo>
                <a:cubicBezTo>
                  <a:pt x="15463" y="2348601"/>
                  <a:pt x="0" y="2333137"/>
                  <a:pt x="0" y="2314062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62652" y="1208839"/>
            <a:ext cx="34538" cy="2348601"/>
          </a:xfrm>
          <a:custGeom>
            <a:avLst/>
            <a:gdLst/>
            <a:ahLst/>
            <a:cxnLst/>
            <a:rect l="l" t="t" r="r" b="b"/>
            <a:pathLst>
              <a:path w="34538" h="2348601">
                <a:moveTo>
                  <a:pt x="34538" y="0"/>
                </a:moveTo>
                <a:lnTo>
                  <a:pt x="34538" y="0"/>
                </a:lnTo>
                <a:lnTo>
                  <a:pt x="34538" y="2348601"/>
                </a:lnTo>
                <a:lnTo>
                  <a:pt x="34538" y="2348601"/>
                </a:lnTo>
                <a:cubicBezTo>
                  <a:pt x="15463" y="2348601"/>
                  <a:pt x="0" y="2333137"/>
                  <a:pt x="0" y="2314062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587150" y="1433337"/>
            <a:ext cx="259037" cy="207229"/>
          </a:xfrm>
          <a:custGeom>
            <a:avLst/>
            <a:gdLst/>
            <a:ahLst/>
            <a:cxnLst/>
            <a:rect l="l" t="t" r="r" b="b"/>
            <a:pathLst>
              <a:path w="259037" h="207229">
                <a:moveTo>
                  <a:pt x="168333" y="85199"/>
                </a:moveTo>
                <a:cubicBezTo>
                  <a:pt x="173271" y="83863"/>
                  <a:pt x="178452" y="86211"/>
                  <a:pt x="180678" y="90784"/>
                </a:cubicBezTo>
                <a:lnTo>
                  <a:pt x="188206" y="106003"/>
                </a:lnTo>
                <a:cubicBezTo>
                  <a:pt x="192375" y="106569"/>
                  <a:pt x="196463" y="107703"/>
                  <a:pt x="200308" y="109281"/>
                </a:cubicBezTo>
                <a:lnTo>
                  <a:pt x="214474" y="99851"/>
                </a:lnTo>
                <a:cubicBezTo>
                  <a:pt x="218724" y="97017"/>
                  <a:pt x="224350" y="97584"/>
                  <a:pt x="227952" y="101186"/>
                </a:cubicBezTo>
                <a:lnTo>
                  <a:pt x="235724" y="108957"/>
                </a:lnTo>
                <a:cubicBezTo>
                  <a:pt x="239326" y="112560"/>
                  <a:pt x="239892" y="118226"/>
                  <a:pt x="237059" y="122435"/>
                </a:cubicBezTo>
                <a:lnTo>
                  <a:pt x="227629" y="136561"/>
                </a:lnTo>
                <a:cubicBezTo>
                  <a:pt x="228398" y="138463"/>
                  <a:pt x="229086" y="140447"/>
                  <a:pt x="229652" y="142511"/>
                </a:cubicBezTo>
                <a:cubicBezTo>
                  <a:pt x="230219" y="144575"/>
                  <a:pt x="230583" y="146599"/>
                  <a:pt x="230867" y="148663"/>
                </a:cubicBezTo>
                <a:lnTo>
                  <a:pt x="246125" y="156191"/>
                </a:lnTo>
                <a:cubicBezTo>
                  <a:pt x="250699" y="158458"/>
                  <a:pt x="253047" y="163638"/>
                  <a:pt x="251711" y="168536"/>
                </a:cubicBezTo>
                <a:lnTo>
                  <a:pt x="248878" y="179140"/>
                </a:lnTo>
                <a:cubicBezTo>
                  <a:pt x="247542" y="184038"/>
                  <a:pt x="242968" y="187356"/>
                  <a:pt x="237869" y="187033"/>
                </a:cubicBezTo>
                <a:lnTo>
                  <a:pt x="220869" y="185940"/>
                </a:lnTo>
                <a:cubicBezTo>
                  <a:pt x="218319" y="189218"/>
                  <a:pt x="215365" y="192254"/>
                  <a:pt x="212005" y="194844"/>
                </a:cubicBezTo>
                <a:lnTo>
                  <a:pt x="213098" y="211803"/>
                </a:lnTo>
                <a:cubicBezTo>
                  <a:pt x="213422" y="216903"/>
                  <a:pt x="210103" y="221517"/>
                  <a:pt x="205206" y="222812"/>
                </a:cubicBezTo>
                <a:lnTo>
                  <a:pt x="194601" y="225645"/>
                </a:lnTo>
                <a:cubicBezTo>
                  <a:pt x="189664" y="226981"/>
                  <a:pt x="184523" y="224633"/>
                  <a:pt x="182257" y="220060"/>
                </a:cubicBezTo>
                <a:lnTo>
                  <a:pt x="174728" y="204841"/>
                </a:lnTo>
                <a:cubicBezTo>
                  <a:pt x="170560" y="204275"/>
                  <a:pt x="166472" y="203142"/>
                  <a:pt x="162627" y="201563"/>
                </a:cubicBezTo>
                <a:lnTo>
                  <a:pt x="148460" y="210994"/>
                </a:lnTo>
                <a:cubicBezTo>
                  <a:pt x="144211" y="213827"/>
                  <a:pt x="138585" y="213260"/>
                  <a:pt x="134982" y="209658"/>
                </a:cubicBezTo>
                <a:lnTo>
                  <a:pt x="127211" y="201887"/>
                </a:lnTo>
                <a:cubicBezTo>
                  <a:pt x="123609" y="198285"/>
                  <a:pt x="123042" y="192659"/>
                  <a:pt x="125876" y="188409"/>
                </a:cubicBezTo>
                <a:lnTo>
                  <a:pt x="135306" y="174243"/>
                </a:lnTo>
                <a:cubicBezTo>
                  <a:pt x="134537" y="172340"/>
                  <a:pt x="133849" y="170357"/>
                  <a:pt x="133283" y="168293"/>
                </a:cubicBezTo>
                <a:cubicBezTo>
                  <a:pt x="132716" y="166229"/>
                  <a:pt x="132352" y="164165"/>
                  <a:pt x="132068" y="162141"/>
                </a:cubicBezTo>
                <a:lnTo>
                  <a:pt x="116809" y="154613"/>
                </a:lnTo>
                <a:cubicBezTo>
                  <a:pt x="112236" y="152346"/>
                  <a:pt x="109929" y="147165"/>
                  <a:pt x="111224" y="142268"/>
                </a:cubicBezTo>
                <a:lnTo>
                  <a:pt x="114057" y="131664"/>
                </a:lnTo>
                <a:cubicBezTo>
                  <a:pt x="115393" y="126766"/>
                  <a:pt x="119966" y="123447"/>
                  <a:pt x="125066" y="123771"/>
                </a:cubicBezTo>
                <a:lnTo>
                  <a:pt x="142025" y="124864"/>
                </a:lnTo>
                <a:cubicBezTo>
                  <a:pt x="144575" y="121585"/>
                  <a:pt x="147530" y="118550"/>
                  <a:pt x="150889" y="115959"/>
                </a:cubicBezTo>
                <a:lnTo>
                  <a:pt x="149796" y="99041"/>
                </a:lnTo>
                <a:cubicBezTo>
                  <a:pt x="149472" y="93941"/>
                  <a:pt x="152791" y="89327"/>
                  <a:pt x="157689" y="88032"/>
                </a:cubicBezTo>
                <a:lnTo>
                  <a:pt x="168293" y="85199"/>
                </a:lnTo>
                <a:close/>
                <a:moveTo>
                  <a:pt x="181488" y="137613"/>
                </a:moveTo>
                <a:cubicBezTo>
                  <a:pt x="171659" y="137624"/>
                  <a:pt x="163688" y="145613"/>
                  <a:pt x="163699" y="155442"/>
                </a:cubicBezTo>
                <a:cubicBezTo>
                  <a:pt x="163710" y="165271"/>
                  <a:pt x="171699" y="173242"/>
                  <a:pt x="181528" y="173231"/>
                </a:cubicBezTo>
                <a:cubicBezTo>
                  <a:pt x="191357" y="173220"/>
                  <a:pt x="199328" y="165231"/>
                  <a:pt x="199317" y="155402"/>
                </a:cubicBezTo>
                <a:cubicBezTo>
                  <a:pt x="199306" y="145573"/>
                  <a:pt x="191317" y="137602"/>
                  <a:pt x="181488" y="137613"/>
                </a:cubicBezTo>
                <a:close/>
                <a:moveTo>
                  <a:pt x="91027" y="-18416"/>
                </a:moveTo>
                <a:lnTo>
                  <a:pt x="101631" y="-15583"/>
                </a:lnTo>
                <a:cubicBezTo>
                  <a:pt x="106529" y="-14247"/>
                  <a:pt x="109848" y="-9633"/>
                  <a:pt x="109524" y="-4574"/>
                </a:cubicBezTo>
                <a:lnTo>
                  <a:pt x="108431" y="12345"/>
                </a:lnTo>
                <a:cubicBezTo>
                  <a:pt x="111791" y="14935"/>
                  <a:pt x="114745" y="17930"/>
                  <a:pt x="117295" y="21249"/>
                </a:cubicBezTo>
                <a:lnTo>
                  <a:pt x="134294" y="20156"/>
                </a:lnTo>
                <a:cubicBezTo>
                  <a:pt x="139354" y="19833"/>
                  <a:pt x="143968" y="23151"/>
                  <a:pt x="145303" y="28049"/>
                </a:cubicBezTo>
                <a:lnTo>
                  <a:pt x="148137" y="38653"/>
                </a:lnTo>
                <a:cubicBezTo>
                  <a:pt x="149432" y="43551"/>
                  <a:pt x="147125" y="48731"/>
                  <a:pt x="142551" y="50998"/>
                </a:cubicBezTo>
                <a:lnTo>
                  <a:pt x="127292" y="58526"/>
                </a:lnTo>
                <a:cubicBezTo>
                  <a:pt x="127009" y="60590"/>
                  <a:pt x="126604" y="62655"/>
                  <a:pt x="126078" y="64678"/>
                </a:cubicBezTo>
                <a:cubicBezTo>
                  <a:pt x="125552" y="66702"/>
                  <a:pt x="124823" y="68726"/>
                  <a:pt x="124054" y="70628"/>
                </a:cubicBezTo>
                <a:lnTo>
                  <a:pt x="133485" y="84794"/>
                </a:lnTo>
                <a:cubicBezTo>
                  <a:pt x="136318" y="89044"/>
                  <a:pt x="135751" y="94670"/>
                  <a:pt x="132149" y="98272"/>
                </a:cubicBezTo>
                <a:lnTo>
                  <a:pt x="124378" y="106043"/>
                </a:lnTo>
                <a:cubicBezTo>
                  <a:pt x="120776" y="109645"/>
                  <a:pt x="115150" y="110212"/>
                  <a:pt x="110900" y="107379"/>
                </a:cubicBezTo>
                <a:lnTo>
                  <a:pt x="96734" y="97948"/>
                </a:lnTo>
                <a:cubicBezTo>
                  <a:pt x="92889" y="99527"/>
                  <a:pt x="88801" y="100660"/>
                  <a:pt x="84632" y="101227"/>
                </a:cubicBezTo>
                <a:lnTo>
                  <a:pt x="77104" y="116445"/>
                </a:lnTo>
                <a:cubicBezTo>
                  <a:pt x="74837" y="121019"/>
                  <a:pt x="69657" y="123326"/>
                  <a:pt x="64759" y="122031"/>
                </a:cubicBezTo>
                <a:lnTo>
                  <a:pt x="54155" y="119197"/>
                </a:lnTo>
                <a:cubicBezTo>
                  <a:pt x="49217" y="117862"/>
                  <a:pt x="45939" y="113248"/>
                  <a:pt x="46262" y="108188"/>
                </a:cubicBezTo>
                <a:lnTo>
                  <a:pt x="47355" y="91230"/>
                </a:lnTo>
                <a:cubicBezTo>
                  <a:pt x="43996" y="88639"/>
                  <a:pt x="41041" y="85644"/>
                  <a:pt x="38491" y="82325"/>
                </a:cubicBezTo>
                <a:lnTo>
                  <a:pt x="21492" y="83418"/>
                </a:lnTo>
                <a:cubicBezTo>
                  <a:pt x="16433" y="83742"/>
                  <a:pt x="11819" y="80423"/>
                  <a:pt x="10483" y="75525"/>
                </a:cubicBezTo>
                <a:lnTo>
                  <a:pt x="7650" y="64921"/>
                </a:lnTo>
                <a:cubicBezTo>
                  <a:pt x="6354" y="60024"/>
                  <a:pt x="8662" y="54843"/>
                  <a:pt x="13235" y="52576"/>
                </a:cubicBezTo>
                <a:lnTo>
                  <a:pt x="28494" y="45048"/>
                </a:lnTo>
                <a:cubicBezTo>
                  <a:pt x="28777" y="42984"/>
                  <a:pt x="29182" y="40960"/>
                  <a:pt x="29708" y="38896"/>
                </a:cubicBezTo>
                <a:cubicBezTo>
                  <a:pt x="30275" y="36832"/>
                  <a:pt x="30923" y="34849"/>
                  <a:pt x="31732" y="32946"/>
                </a:cubicBezTo>
                <a:lnTo>
                  <a:pt x="22301" y="18821"/>
                </a:lnTo>
                <a:cubicBezTo>
                  <a:pt x="19468" y="14571"/>
                  <a:pt x="20035" y="8945"/>
                  <a:pt x="23637" y="5343"/>
                </a:cubicBezTo>
                <a:lnTo>
                  <a:pt x="31408" y="-2428"/>
                </a:lnTo>
                <a:cubicBezTo>
                  <a:pt x="35010" y="-6031"/>
                  <a:pt x="40636" y="-6597"/>
                  <a:pt x="44886" y="-3764"/>
                </a:cubicBezTo>
                <a:lnTo>
                  <a:pt x="59052" y="5666"/>
                </a:lnTo>
                <a:cubicBezTo>
                  <a:pt x="62897" y="4088"/>
                  <a:pt x="66985" y="2955"/>
                  <a:pt x="71154" y="2388"/>
                </a:cubicBezTo>
                <a:lnTo>
                  <a:pt x="78682" y="-12830"/>
                </a:lnTo>
                <a:cubicBezTo>
                  <a:pt x="80949" y="-17404"/>
                  <a:pt x="86089" y="-19711"/>
                  <a:pt x="91027" y="-18416"/>
                </a:cubicBezTo>
                <a:close/>
                <a:moveTo>
                  <a:pt x="77873" y="33999"/>
                </a:moveTo>
                <a:cubicBezTo>
                  <a:pt x="68044" y="33999"/>
                  <a:pt x="60064" y="41978"/>
                  <a:pt x="60064" y="51807"/>
                </a:cubicBezTo>
                <a:cubicBezTo>
                  <a:pt x="60064" y="61636"/>
                  <a:pt x="68044" y="69616"/>
                  <a:pt x="77873" y="69616"/>
                </a:cubicBezTo>
                <a:cubicBezTo>
                  <a:pt x="87702" y="69616"/>
                  <a:pt x="95682" y="61636"/>
                  <a:pt x="95682" y="51807"/>
                </a:cubicBezTo>
                <a:cubicBezTo>
                  <a:pt x="95682" y="41978"/>
                  <a:pt x="87702" y="33999"/>
                  <a:pt x="77873" y="3399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949802" y="1416068"/>
            <a:ext cx="1191569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用药规则智能配置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3054" y="1830527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0" name="Text 8"/>
          <p:cNvSpPr/>
          <p:nvPr/>
        </p:nvSpPr>
        <p:spPr>
          <a:xfrm>
            <a:off x="828918" y="1808941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智能解析: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8918" y="2037756"/>
            <a:ext cx="3376113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OCR识别药品包装+LLM理解说明书,自动提取用法用量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3054" y="2383139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Text 11"/>
          <p:cNvSpPr/>
          <p:nvPr/>
        </p:nvSpPr>
        <p:spPr>
          <a:xfrm>
            <a:off x="828918" y="2361552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冲突检测: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28918" y="2590368"/>
            <a:ext cx="2590368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分析药物相互作用,避免危险组合同时服用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3054" y="2935751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Text 14"/>
          <p:cNvSpPr/>
          <p:nvPr/>
        </p:nvSpPr>
        <p:spPr>
          <a:xfrm>
            <a:off x="828918" y="2914164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时间优化: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28918" y="3142980"/>
            <a:ext cx="3004827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考虑药物吸收率、半衰期,生成个性化用药时间表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62652" y="3730130"/>
            <a:ext cx="5647003" cy="2348601"/>
          </a:xfrm>
          <a:custGeom>
            <a:avLst/>
            <a:gdLst/>
            <a:ahLst/>
            <a:cxnLst/>
            <a:rect l="l" t="t" r="r" b="b"/>
            <a:pathLst>
              <a:path w="5647003" h="2348601">
                <a:moveTo>
                  <a:pt x="34538" y="0"/>
                </a:moveTo>
                <a:lnTo>
                  <a:pt x="5577930" y="0"/>
                </a:lnTo>
                <a:cubicBezTo>
                  <a:pt x="5616078" y="0"/>
                  <a:pt x="5647003" y="30925"/>
                  <a:pt x="5647003" y="69072"/>
                </a:cubicBezTo>
                <a:lnTo>
                  <a:pt x="5647003" y="2279528"/>
                </a:lnTo>
                <a:cubicBezTo>
                  <a:pt x="5647003" y="2317676"/>
                  <a:pt x="5616078" y="2348601"/>
                  <a:pt x="5577930" y="2348601"/>
                </a:cubicBezTo>
                <a:lnTo>
                  <a:pt x="34538" y="2348601"/>
                </a:lnTo>
                <a:cubicBezTo>
                  <a:pt x="15463" y="2348601"/>
                  <a:pt x="0" y="2333137"/>
                  <a:pt x="0" y="2314062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362652" y="3730130"/>
            <a:ext cx="34538" cy="2348601"/>
          </a:xfrm>
          <a:custGeom>
            <a:avLst/>
            <a:gdLst/>
            <a:ahLst/>
            <a:cxnLst/>
            <a:rect l="l" t="t" r="r" b="b"/>
            <a:pathLst>
              <a:path w="34538" h="2348601">
                <a:moveTo>
                  <a:pt x="34538" y="0"/>
                </a:moveTo>
                <a:lnTo>
                  <a:pt x="34538" y="0"/>
                </a:lnTo>
                <a:lnTo>
                  <a:pt x="34538" y="2348601"/>
                </a:lnTo>
                <a:lnTo>
                  <a:pt x="34538" y="2348601"/>
                </a:lnTo>
                <a:cubicBezTo>
                  <a:pt x="15463" y="2348601"/>
                  <a:pt x="0" y="2333137"/>
                  <a:pt x="0" y="2314062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Shape 18"/>
          <p:cNvSpPr/>
          <p:nvPr/>
        </p:nvSpPr>
        <p:spPr>
          <a:xfrm>
            <a:off x="613054" y="3954629"/>
            <a:ext cx="207229" cy="207229"/>
          </a:xfrm>
          <a:custGeom>
            <a:avLst/>
            <a:gdLst/>
            <a:ahLst/>
            <a:cxnLst/>
            <a:rect l="l" t="t" r="r" b="b"/>
            <a:pathLst>
              <a:path w="207229" h="207229">
                <a:moveTo>
                  <a:pt x="168374" y="84187"/>
                </a:moveTo>
                <a:cubicBezTo>
                  <a:pt x="168374" y="102765"/>
                  <a:pt x="162343" y="119926"/>
                  <a:pt x="152184" y="133849"/>
                </a:cubicBezTo>
                <a:lnTo>
                  <a:pt x="203425" y="185130"/>
                </a:lnTo>
                <a:cubicBezTo>
                  <a:pt x="208484" y="190190"/>
                  <a:pt x="208484" y="198406"/>
                  <a:pt x="203425" y="203465"/>
                </a:cubicBezTo>
                <a:cubicBezTo>
                  <a:pt x="198366" y="208525"/>
                  <a:pt x="190149" y="208525"/>
                  <a:pt x="185090" y="203465"/>
                </a:cubicBezTo>
                <a:lnTo>
                  <a:pt x="133849" y="152184"/>
                </a:lnTo>
                <a:cubicBezTo>
                  <a:pt x="119926" y="162343"/>
                  <a:pt x="102765" y="168374"/>
                  <a:pt x="84187" y="168374"/>
                </a:cubicBezTo>
                <a:cubicBezTo>
                  <a:pt x="37682" y="168374"/>
                  <a:pt x="0" y="130692"/>
                  <a:pt x="0" y="84187"/>
                </a:cubicBezTo>
                <a:cubicBezTo>
                  <a:pt x="0" y="37682"/>
                  <a:pt x="37682" y="0"/>
                  <a:pt x="84187" y="0"/>
                </a:cubicBezTo>
                <a:cubicBezTo>
                  <a:pt x="130692" y="0"/>
                  <a:pt x="168374" y="37682"/>
                  <a:pt x="168374" y="84187"/>
                </a:cubicBezTo>
                <a:close/>
                <a:moveTo>
                  <a:pt x="84187" y="142470"/>
                </a:moveTo>
                <a:cubicBezTo>
                  <a:pt x="116354" y="142470"/>
                  <a:pt x="142470" y="116354"/>
                  <a:pt x="142470" y="84187"/>
                </a:cubicBezTo>
                <a:cubicBezTo>
                  <a:pt x="142470" y="52020"/>
                  <a:pt x="116354" y="25904"/>
                  <a:pt x="84187" y="25904"/>
                </a:cubicBezTo>
                <a:cubicBezTo>
                  <a:pt x="52020" y="25904"/>
                  <a:pt x="25904" y="52020"/>
                  <a:pt x="25904" y="84187"/>
                </a:cubicBezTo>
                <a:cubicBezTo>
                  <a:pt x="25904" y="116354"/>
                  <a:pt x="52020" y="142470"/>
                  <a:pt x="84187" y="14247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1" name="Text 19"/>
          <p:cNvSpPr/>
          <p:nvPr/>
        </p:nvSpPr>
        <p:spPr>
          <a:xfrm>
            <a:off x="949802" y="3937360"/>
            <a:ext cx="915263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异常模式识别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13054" y="4351819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Text 21"/>
          <p:cNvSpPr/>
          <p:nvPr/>
        </p:nvSpPr>
        <p:spPr>
          <a:xfrm>
            <a:off x="828918" y="4330232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行为分析: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28918" y="4559048"/>
            <a:ext cx="324659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延迟时间、拒绝频率、求助次数等行为模式异常检测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13054" y="4904431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Text 24"/>
          <p:cNvSpPr/>
          <p:nvPr/>
        </p:nvSpPr>
        <p:spPr>
          <a:xfrm>
            <a:off x="828918" y="4882844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认知评估: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8918" y="5111660"/>
            <a:ext cx="3142980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连续多次漏服可能提示认知能力下降,及时预警家人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3054" y="5457042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9" name="Text 27"/>
          <p:cNvSpPr/>
          <p:nvPr/>
        </p:nvSpPr>
        <p:spPr>
          <a:xfrm>
            <a:off x="828918" y="5435456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病情监测: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8918" y="5664272"/>
            <a:ext cx="3091173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降压药频繁漏服+血压数据异常,提示病情控制不佳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197658" y="1208839"/>
            <a:ext cx="5647003" cy="2348601"/>
          </a:xfrm>
          <a:custGeom>
            <a:avLst/>
            <a:gdLst/>
            <a:ahLst/>
            <a:cxnLst/>
            <a:rect l="l" t="t" r="r" b="b"/>
            <a:pathLst>
              <a:path w="5647003" h="2348601">
                <a:moveTo>
                  <a:pt x="34538" y="0"/>
                </a:moveTo>
                <a:lnTo>
                  <a:pt x="5577930" y="0"/>
                </a:lnTo>
                <a:cubicBezTo>
                  <a:pt x="5616078" y="0"/>
                  <a:pt x="5647003" y="30925"/>
                  <a:pt x="5647003" y="69072"/>
                </a:cubicBezTo>
                <a:lnTo>
                  <a:pt x="5647003" y="2279528"/>
                </a:lnTo>
                <a:cubicBezTo>
                  <a:pt x="5647003" y="2317676"/>
                  <a:pt x="5616078" y="2348601"/>
                  <a:pt x="5577930" y="2348601"/>
                </a:cubicBezTo>
                <a:lnTo>
                  <a:pt x="34538" y="2348601"/>
                </a:lnTo>
                <a:cubicBezTo>
                  <a:pt x="15463" y="2348601"/>
                  <a:pt x="0" y="2333137"/>
                  <a:pt x="0" y="2314062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197658" y="1208839"/>
            <a:ext cx="34538" cy="2348601"/>
          </a:xfrm>
          <a:custGeom>
            <a:avLst/>
            <a:gdLst/>
            <a:ahLst/>
            <a:cxnLst/>
            <a:rect l="l" t="t" r="r" b="b"/>
            <a:pathLst>
              <a:path w="34538" h="2348601">
                <a:moveTo>
                  <a:pt x="34538" y="0"/>
                </a:moveTo>
                <a:lnTo>
                  <a:pt x="34538" y="0"/>
                </a:lnTo>
                <a:lnTo>
                  <a:pt x="34538" y="2348601"/>
                </a:lnTo>
                <a:lnTo>
                  <a:pt x="34538" y="2348601"/>
                </a:lnTo>
                <a:cubicBezTo>
                  <a:pt x="15463" y="2348601"/>
                  <a:pt x="0" y="2333137"/>
                  <a:pt x="0" y="2314062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3" name="Shape 31"/>
          <p:cNvSpPr/>
          <p:nvPr/>
        </p:nvSpPr>
        <p:spPr>
          <a:xfrm>
            <a:off x="6435109" y="1433337"/>
            <a:ext cx="233133" cy="207229"/>
          </a:xfrm>
          <a:custGeom>
            <a:avLst/>
            <a:gdLst/>
            <a:ahLst/>
            <a:cxnLst/>
            <a:rect l="l" t="t" r="r" b="b"/>
            <a:pathLst>
              <a:path w="233133" h="207229">
                <a:moveTo>
                  <a:pt x="155422" y="58283"/>
                </a:moveTo>
                <a:cubicBezTo>
                  <a:pt x="155422" y="97625"/>
                  <a:pt x="120614" y="129518"/>
                  <a:pt x="77711" y="129518"/>
                </a:cubicBezTo>
                <a:cubicBezTo>
                  <a:pt x="66904" y="129518"/>
                  <a:pt x="56624" y="127495"/>
                  <a:pt x="47274" y="123852"/>
                </a:cubicBezTo>
                <a:lnTo>
                  <a:pt x="14247" y="141337"/>
                </a:lnTo>
                <a:cubicBezTo>
                  <a:pt x="10483" y="143320"/>
                  <a:pt x="5869" y="142632"/>
                  <a:pt x="2833" y="139637"/>
                </a:cubicBezTo>
                <a:cubicBezTo>
                  <a:pt x="-202" y="136642"/>
                  <a:pt x="-890" y="131987"/>
                  <a:pt x="1133" y="128223"/>
                </a:cubicBezTo>
                <a:lnTo>
                  <a:pt x="15542" y="101024"/>
                </a:lnTo>
                <a:cubicBezTo>
                  <a:pt x="5788" y="89125"/>
                  <a:pt x="0" y="74311"/>
                  <a:pt x="0" y="58283"/>
                </a:cubicBezTo>
                <a:cubicBezTo>
                  <a:pt x="0" y="18942"/>
                  <a:pt x="34808" y="-12952"/>
                  <a:pt x="77711" y="-12952"/>
                </a:cubicBezTo>
                <a:cubicBezTo>
                  <a:pt x="120614" y="-12952"/>
                  <a:pt x="155422" y="18942"/>
                  <a:pt x="155422" y="58283"/>
                </a:cubicBezTo>
                <a:close/>
                <a:moveTo>
                  <a:pt x="155422" y="207229"/>
                </a:moveTo>
                <a:cubicBezTo>
                  <a:pt x="117336" y="207229"/>
                  <a:pt x="85644" y="182095"/>
                  <a:pt x="79006" y="148946"/>
                </a:cubicBezTo>
                <a:cubicBezTo>
                  <a:pt x="127576" y="148339"/>
                  <a:pt x="169791" y="113774"/>
                  <a:pt x="174445" y="66904"/>
                </a:cubicBezTo>
                <a:cubicBezTo>
                  <a:pt x="208160" y="74675"/>
                  <a:pt x="233133" y="102643"/>
                  <a:pt x="233133" y="135994"/>
                </a:cubicBezTo>
                <a:cubicBezTo>
                  <a:pt x="233133" y="152022"/>
                  <a:pt x="227345" y="166836"/>
                  <a:pt x="217591" y="178735"/>
                </a:cubicBezTo>
                <a:lnTo>
                  <a:pt x="232000" y="205934"/>
                </a:lnTo>
                <a:cubicBezTo>
                  <a:pt x="233983" y="209698"/>
                  <a:pt x="233295" y="214313"/>
                  <a:pt x="230300" y="217348"/>
                </a:cubicBezTo>
                <a:cubicBezTo>
                  <a:pt x="227305" y="220384"/>
                  <a:pt x="222650" y="221072"/>
                  <a:pt x="218886" y="219048"/>
                </a:cubicBezTo>
                <a:lnTo>
                  <a:pt x="185859" y="201563"/>
                </a:lnTo>
                <a:cubicBezTo>
                  <a:pt x="176509" y="205206"/>
                  <a:pt x="166229" y="207229"/>
                  <a:pt x="155422" y="20722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4" name="Text 32"/>
          <p:cNvSpPr/>
          <p:nvPr/>
        </p:nvSpPr>
        <p:spPr>
          <a:xfrm>
            <a:off x="6784809" y="1416068"/>
            <a:ext cx="915263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自然语言交互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48061" y="1830527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6" name="Text 34"/>
          <p:cNvSpPr/>
          <p:nvPr/>
        </p:nvSpPr>
        <p:spPr>
          <a:xfrm>
            <a:off x="6663925" y="1808941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症状描述: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663925" y="2037756"/>
            <a:ext cx="3263864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"我今天感觉头晕" → AI分析可能原因并建议处理方案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48061" y="2383139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9" name="Text 37"/>
          <p:cNvSpPr/>
          <p:nvPr/>
        </p:nvSpPr>
        <p:spPr>
          <a:xfrm>
            <a:off x="6663925" y="2361552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药物咨询: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63925" y="2590368"/>
            <a:ext cx="3816476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"这个药有什么副作用" → AI从说明书提取信息用通俗语言解释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48061" y="2935751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2" name="Text 40"/>
          <p:cNvSpPr/>
          <p:nvPr/>
        </p:nvSpPr>
        <p:spPr>
          <a:xfrm>
            <a:off x="6663925" y="2914164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情感陪伴: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663925" y="3142980"/>
            <a:ext cx="272852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识别老人情绪状态,主动发起对话缓解孤独感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197658" y="3730130"/>
            <a:ext cx="5647003" cy="2348601"/>
          </a:xfrm>
          <a:custGeom>
            <a:avLst/>
            <a:gdLst/>
            <a:ahLst/>
            <a:cxnLst/>
            <a:rect l="l" t="t" r="r" b="b"/>
            <a:pathLst>
              <a:path w="5647003" h="2348601">
                <a:moveTo>
                  <a:pt x="34538" y="0"/>
                </a:moveTo>
                <a:lnTo>
                  <a:pt x="5577930" y="0"/>
                </a:lnTo>
                <a:cubicBezTo>
                  <a:pt x="5616078" y="0"/>
                  <a:pt x="5647003" y="30925"/>
                  <a:pt x="5647003" y="69072"/>
                </a:cubicBezTo>
                <a:lnTo>
                  <a:pt x="5647003" y="2279528"/>
                </a:lnTo>
                <a:cubicBezTo>
                  <a:pt x="5647003" y="2317676"/>
                  <a:pt x="5616078" y="2348601"/>
                  <a:pt x="5577930" y="2348601"/>
                </a:cubicBezTo>
                <a:lnTo>
                  <a:pt x="34538" y="2348601"/>
                </a:lnTo>
                <a:cubicBezTo>
                  <a:pt x="15463" y="2348601"/>
                  <a:pt x="0" y="2333137"/>
                  <a:pt x="0" y="2314062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6197658" y="3730130"/>
            <a:ext cx="34538" cy="2348601"/>
          </a:xfrm>
          <a:custGeom>
            <a:avLst/>
            <a:gdLst/>
            <a:ahLst/>
            <a:cxnLst/>
            <a:rect l="l" t="t" r="r" b="b"/>
            <a:pathLst>
              <a:path w="34538" h="2348601">
                <a:moveTo>
                  <a:pt x="34538" y="0"/>
                </a:moveTo>
                <a:lnTo>
                  <a:pt x="34538" y="0"/>
                </a:lnTo>
                <a:lnTo>
                  <a:pt x="34538" y="2348601"/>
                </a:lnTo>
                <a:lnTo>
                  <a:pt x="34538" y="2348601"/>
                </a:lnTo>
                <a:cubicBezTo>
                  <a:pt x="15463" y="2348601"/>
                  <a:pt x="0" y="2333137"/>
                  <a:pt x="0" y="2314062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6" name="Shape 44"/>
          <p:cNvSpPr/>
          <p:nvPr/>
        </p:nvSpPr>
        <p:spPr>
          <a:xfrm>
            <a:off x="6448061" y="3954629"/>
            <a:ext cx="207229" cy="207229"/>
          </a:xfrm>
          <a:custGeom>
            <a:avLst/>
            <a:gdLst/>
            <a:ahLst/>
            <a:cxnLst/>
            <a:rect l="l" t="t" r="r" b="b"/>
            <a:pathLst>
              <a:path w="207229" h="207229">
                <a:moveTo>
                  <a:pt x="103615" y="43672"/>
                </a:moveTo>
                <a:lnTo>
                  <a:pt x="97544" y="35253"/>
                </a:lnTo>
                <a:cubicBezTo>
                  <a:pt x="87425" y="21249"/>
                  <a:pt x="71195" y="12952"/>
                  <a:pt x="53872" y="12952"/>
                </a:cubicBezTo>
                <a:cubicBezTo>
                  <a:pt x="24123" y="12952"/>
                  <a:pt x="0" y="37075"/>
                  <a:pt x="0" y="66823"/>
                </a:cubicBezTo>
                <a:lnTo>
                  <a:pt x="0" y="67876"/>
                </a:lnTo>
                <a:cubicBezTo>
                  <a:pt x="0" y="77428"/>
                  <a:pt x="2509" y="87304"/>
                  <a:pt x="6719" y="97139"/>
                </a:cubicBezTo>
                <a:lnTo>
                  <a:pt x="49622" y="97139"/>
                </a:lnTo>
                <a:cubicBezTo>
                  <a:pt x="50917" y="97139"/>
                  <a:pt x="52091" y="96370"/>
                  <a:pt x="52617" y="95156"/>
                </a:cubicBezTo>
                <a:lnTo>
                  <a:pt x="65488" y="64274"/>
                </a:lnTo>
                <a:cubicBezTo>
                  <a:pt x="66985" y="60712"/>
                  <a:pt x="70466" y="58364"/>
                  <a:pt x="74311" y="58283"/>
                </a:cubicBezTo>
                <a:cubicBezTo>
                  <a:pt x="78156" y="58202"/>
                  <a:pt x="81718" y="60469"/>
                  <a:pt x="83297" y="63990"/>
                </a:cubicBezTo>
                <a:lnTo>
                  <a:pt x="104060" y="110091"/>
                </a:lnTo>
                <a:lnTo>
                  <a:pt x="120816" y="76578"/>
                </a:lnTo>
                <a:cubicBezTo>
                  <a:pt x="122476" y="73299"/>
                  <a:pt x="125835" y="71195"/>
                  <a:pt x="129518" y="71195"/>
                </a:cubicBezTo>
                <a:cubicBezTo>
                  <a:pt x="133202" y="71195"/>
                  <a:pt x="136561" y="73259"/>
                  <a:pt x="138220" y="76578"/>
                </a:cubicBezTo>
                <a:lnTo>
                  <a:pt x="147611" y="95317"/>
                </a:lnTo>
                <a:cubicBezTo>
                  <a:pt x="148177" y="96410"/>
                  <a:pt x="149270" y="97098"/>
                  <a:pt x="150525" y="97098"/>
                </a:cubicBezTo>
                <a:lnTo>
                  <a:pt x="200551" y="97098"/>
                </a:lnTo>
                <a:cubicBezTo>
                  <a:pt x="204801" y="87263"/>
                  <a:pt x="207270" y="77387"/>
                  <a:pt x="207270" y="67835"/>
                </a:cubicBezTo>
                <a:lnTo>
                  <a:pt x="207270" y="66783"/>
                </a:lnTo>
                <a:cubicBezTo>
                  <a:pt x="207229" y="37075"/>
                  <a:pt x="183107" y="12952"/>
                  <a:pt x="153358" y="12952"/>
                </a:cubicBezTo>
                <a:cubicBezTo>
                  <a:pt x="136075" y="12952"/>
                  <a:pt x="119805" y="21249"/>
                  <a:pt x="109686" y="35253"/>
                </a:cubicBezTo>
                <a:lnTo>
                  <a:pt x="103615" y="43632"/>
                </a:lnTo>
                <a:close/>
                <a:moveTo>
                  <a:pt x="190068" y="116567"/>
                </a:moveTo>
                <a:lnTo>
                  <a:pt x="150484" y="116567"/>
                </a:lnTo>
                <a:cubicBezTo>
                  <a:pt x="141904" y="116567"/>
                  <a:pt x="134052" y="111710"/>
                  <a:pt x="130206" y="104019"/>
                </a:cubicBezTo>
                <a:lnTo>
                  <a:pt x="129518" y="102643"/>
                </a:lnTo>
                <a:lnTo>
                  <a:pt x="112317" y="137087"/>
                </a:lnTo>
                <a:cubicBezTo>
                  <a:pt x="110657" y="140447"/>
                  <a:pt x="107176" y="142551"/>
                  <a:pt x="103412" y="142470"/>
                </a:cubicBezTo>
                <a:cubicBezTo>
                  <a:pt x="99648" y="142389"/>
                  <a:pt x="96289" y="140163"/>
                  <a:pt x="94751" y="136763"/>
                </a:cubicBezTo>
                <a:lnTo>
                  <a:pt x="74797" y="92444"/>
                </a:lnTo>
                <a:lnTo>
                  <a:pt x="70547" y="102643"/>
                </a:lnTo>
                <a:cubicBezTo>
                  <a:pt x="67026" y="111103"/>
                  <a:pt x="58769" y="116607"/>
                  <a:pt x="49622" y="116607"/>
                </a:cubicBezTo>
                <a:lnTo>
                  <a:pt x="17161" y="116607"/>
                </a:lnTo>
                <a:cubicBezTo>
                  <a:pt x="36265" y="146477"/>
                  <a:pt x="66945" y="173959"/>
                  <a:pt x="86130" y="188611"/>
                </a:cubicBezTo>
                <a:cubicBezTo>
                  <a:pt x="91149" y="192416"/>
                  <a:pt x="97301" y="194318"/>
                  <a:pt x="103574" y="194318"/>
                </a:cubicBezTo>
                <a:cubicBezTo>
                  <a:pt x="109848" y="194318"/>
                  <a:pt x="116040" y="192456"/>
                  <a:pt x="121019" y="188611"/>
                </a:cubicBezTo>
                <a:cubicBezTo>
                  <a:pt x="140285" y="173919"/>
                  <a:pt x="170964" y="146437"/>
                  <a:pt x="190068" y="11656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7" name="Text 45"/>
          <p:cNvSpPr/>
          <p:nvPr/>
        </p:nvSpPr>
        <p:spPr>
          <a:xfrm>
            <a:off x="6784809" y="3937360"/>
            <a:ext cx="1053416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健康预测与干预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48061" y="4351819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9" name="Text 47"/>
          <p:cNvSpPr/>
          <p:nvPr/>
        </p:nvSpPr>
        <p:spPr>
          <a:xfrm>
            <a:off x="6663925" y="4330232"/>
            <a:ext cx="931453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多维数据融合: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663925" y="4559048"/>
            <a:ext cx="3108442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用药数据+心率/血氧/体温+行为数据构建健康画像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448061" y="4904431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2" name="Text 50"/>
          <p:cNvSpPr/>
          <p:nvPr/>
        </p:nvSpPr>
        <p:spPr>
          <a:xfrm>
            <a:off x="6663925" y="4882844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风险预测: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663925" y="5111660"/>
            <a:ext cx="3540170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基于历史数据预测未来7天健康风险(如跌倒、心血管事件)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448061" y="5457042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117322" y="18915"/>
                </a:moveTo>
                <a:cubicBezTo>
                  <a:pt x="121181" y="21721"/>
                  <a:pt x="122044" y="27118"/>
                  <a:pt x="119238" y="30976"/>
                </a:cubicBezTo>
                <a:lnTo>
                  <a:pt x="50161" y="125957"/>
                </a:lnTo>
                <a:cubicBezTo>
                  <a:pt x="48677" y="128007"/>
                  <a:pt x="46384" y="129276"/>
                  <a:pt x="43847" y="129491"/>
                </a:cubicBezTo>
                <a:cubicBezTo>
                  <a:pt x="41311" y="129707"/>
                  <a:pt x="38856" y="128763"/>
                  <a:pt x="37075" y="126982"/>
                </a:cubicBezTo>
                <a:lnTo>
                  <a:pt x="2536" y="92444"/>
                </a:lnTo>
                <a:cubicBezTo>
                  <a:pt x="-836" y="89071"/>
                  <a:pt x="-836" y="83593"/>
                  <a:pt x="2536" y="80220"/>
                </a:cubicBezTo>
                <a:cubicBezTo>
                  <a:pt x="5909" y="76848"/>
                  <a:pt x="11387" y="76848"/>
                  <a:pt x="14760" y="80220"/>
                </a:cubicBezTo>
                <a:lnTo>
                  <a:pt x="42147" y="107608"/>
                </a:lnTo>
                <a:lnTo>
                  <a:pt x="105288" y="20804"/>
                </a:lnTo>
                <a:cubicBezTo>
                  <a:pt x="108094" y="16945"/>
                  <a:pt x="113491" y="16082"/>
                  <a:pt x="117349" y="188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5" name="Text 53"/>
          <p:cNvSpPr/>
          <p:nvPr/>
        </p:nvSpPr>
        <p:spPr>
          <a:xfrm>
            <a:off x="6663925" y="5435456"/>
            <a:ext cx="655147" cy="181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主动干预: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663925" y="5664272"/>
            <a:ext cx="3281133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高风险时主动联系家人或医生,从被动响应到主动预防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349700" y="6221251"/>
            <a:ext cx="11492601" cy="595785"/>
          </a:xfrm>
          <a:custGeom>
            <a:avLst/>
            <a:gdLst/>
            <a:ahLst/>
            <a:cxnLst/>
            <a:rect l="l" t="t" r="r" b="b"/>
            <a:pathLst>
              <a:path w="11492601" h="595785">
                <a:moveTo>
                  <a:pt x="69075" y="0"/>
                </a:moveTo>
                <a:lnTo>
                  <a:pt x="11423525" y="0"/>
                </a:lnTo>
                <a:cubicBezTo>
                  <a:pt x="11461675" y="0"/>
                  <a:pt x="11492601" y="30926"/>
                  <a:pt x="11492601" y="69075"/>
                </a:cubicBezTo>
                <a:lnTo>
                  <a:pt x="11492601" y="526709"/>
                </a:lnTo>
                <a:cubicBezTo>
                  <a:pt x="11492601" y="564859"/>
                  <a:pt x="11461675" y="595785"/>
                  <a:pt x="11423525" y="595785"/>
                </a:cubicBezTo>
                <a:lnTo>
                  <a:pt x="69075" y="595785"/>
                </a:lnTo>
                <a:cubicBezTo>
                  <a:pt x="30926" y="595785"/>
                  <a:pt x="0" y="564859"/>
                  <a:pt x="0" y="526709"/>
                </a:cubicBezTo>
                <a:lnTo>
                  <a:pt x="0" y="69075"/>
                </a:lnTo>
                <a:cubicBezTo>
                  <a:pt x="0" y="30952"/>
                  <a:pt x="30952" y="0"/>
                  <a:pt x="69075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 w="12700">
            <a:solidFill>
              <a:srgbClr val="C5A06D">
                <a:alpha val="50196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539660" y="6428228"/>
            <a:ext cx="233133" cy="207229"/>
          </a:xfrm>
          <a:custGeom>
            <a:avLst/>
            <a:gdLst/>
            <a:ahLst/>
            <a:cxnLst/>
            <a:rect l="l" t="t" r="r" b="b"/>
            <a:pathLst>
              <a:path w="233133" h="207229">
                <a:moveTo>
                  <a:pt x="125269" y="-7650"/>
                </a:moveTo>
                <a:cubicBezTo>
                  <a:pt x="123609" y="-10888"/>
                  <a:pt x="120250" y="-12952"/>
                  <a:pt x="116607" y="-12952"/>
                </a:cubicBezTo>
                <a:cubicBezTo>
                  <a:pt x="112964" y="-12952"/>
                  <a:pt x="109605" y="-10888"/>
                  <a:pt x="107946" y="-7650"/>
                </a:cubicBezTo>
                <a:lnTo>
                  <a:pt x="78156" y="50715"/>
                </a:lnTo>
                <a:lnTo>
                  <a:pt x="13438" y="60995"/>
                </a:lnTo>
                <a:cubicBezTo>
                  <a:pt x="9835" y="61562"/>
                  <a:pt x="6840" y="64112"/>
                  <a:pt x="5707" y="67592"/>
                </a:cubicBezTo>
                <a:cubicBezTo>
                  <a:pt x="4574" y="71073"/>
                  <a:pt x="5505" y="74878"/>
                  <a:pt x="8054" y="77468"/>
                </a:cubicBezTo>
                <a:lnTo>
                  <a:pt x="54357" y="123812"/>
                </a:lnTo>
                <a:lnTo>
                  <a:pt x="44158" y="188530"/>
                </a:lnTo>
                <a:cubicBezTo>
                  <a:pt x="43591" y="192132"/>
                  <a:pt x="45089" y="195775"/>
                  <a:pt x="48043" y="197920"/>
                </a:cubicBezTo>
                <a:cubicBezTo>
                  <a:pt x="50998" y="200065"/>
                  <a:pt x="54883" y="200389"/>
                  <a:pt x="58162" y="198730"/>
                </a:cubicBezTo>
                <a:lnTo>
                  <a:pt x="116607" y="169022"/>
                </a:lnTo>
                <a:lnTo>
                  <a:pt x="175012" y="198730"/>
                </a:lnTo>
                <a:cubicBezTo>
                  <a:pt x="178250" y="200389"/>
                  <a:pt x="182176" y="200065"/>
                  <a:pt x="185130" y="197920"/>
                </a:cubicBezTo>
                <a:cubicBezTo>
                  <a:pt x="188085" y="195775"/>
                  <a:pt x="189583" y="192173"/>
                  <a:pt x="189016" y="188530"/>
                </a:cubicBezTo>
                <a:lnTo>
                  <a:pt x="178776" y="123812"/>
                </a:lnTo>
                <a:lnTo>
                  <a:pt x="225079" y="77468"/>
                </a:lnTo>
                <a:cubicBezTo>
                  <a:pt x="227669" y="74878"/>
                  <a:pt x="228560" y="71073"/>
                  <a:pt x="227426" y="67592"/>
                </a:cubicBezTo>
                <a:cubicBezTo>
                  <a:pt x="226293" y="64112"/>
                  <a:pt x="223338" y="61562"/>
                  <a:pt x="219696" y="60995"/>
                </a:cubicBezTo>
                <a:lnTo>
                  <a:pt x="155017" y="50715"/>
                </a:lnTo>
                <a:lnTo>
                  <a:pt x="125269" y="-765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9" name="Text 57"/>
          <p:cNvSpPr/>
          <p:nvPr/>
        </p:nvSpPr>
        <p:spPr>
          <a:xfrm>
            <a:off x="889360" y="6410959"/>
            <a:ext cx="578516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核心价值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670825" y="6410959"/>
            <a:ext cx="708034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AI大模型让设备从</a:t>
            </a:r>
            <a:pPr>
              <a:lnSpc>
                <a:spcPct val="120000"/>
              </a:lnSpc>
            </a:pPr>
            <a:r>
              <a:rPr lang="en-US" sz="136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"被动执行工具"</a:t>
            </a:r>
            <a:pPr>
              <a:lnSpc>
                <a:spcPct val="120000"/>
              </a:lnSpc>
            </a:pPr>
            <a:r>
              <a:rPr lang="en-US" sz="136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升级为</a:t>
            </a:r>
            <a:pPr>
              <a:lnSpc>
                <a:spcPct val="120000"/>
              </a:lnSpc>
            </a:pPr>
            <a:r>
              <a:rPr lang="en-US" sz="136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"主动健康伙伴"</a:t>
            </a:r>
            <a:pPr>
              <a:lnSpc>
                <a:spcPct val="120000"/>
              </a:lnSpc>
            </a:pPr>
            <a:r>
              <a:rPr lang="en-US" sz="136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,提供个性化、智能化的健康管理服务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Hardware Safety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物理安全机制: 双重保障的底层逻辑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333500"/>
            <a:ext cx="7524750" cy="3048000"/>
          </a:xfrm>
          <a:custGeom>
            <a:avLst/>
            <a:gdLst/>
            <a:ahLst/>
            <a:cxnLst/>
            <a:rect l="l" t="t" r="r" b="b"/>
            <a:pathLst>
              <a:path w="7524750" h="3048000">
                <a:moveTo>
                  <a:pt x="38100" y="0"/>
                </a:moveTo>
                <a:lnTo>
                  <a:pt x="7448550" y="0"/>
                </a:lnTo>
                <a:cubicBezTo>
                  <a:pt x="7490606" y="0"/>
                  <a:pt x="7524750" y="34144"/>
                  <a:pt x="7524750" y="76200"/>
                </a:cubicBezTo>
                <a:lnTo>
                  <a:pt x="7524750" y="2971800"/>
                </a:lnTo>
                <a:cubicBezTo>
                  <a:pt x="7524750" y="3013856"/>
                  <a:pt x="7490606" y="3048000"/>
                  <a:pt x="7448550" y="3048000"/>
                </a:cubicBezTo>
                <a:lnTo>
                  <a:pt x="38100" y="3048000"/>
                </a:lnTo>
                <a:cubicBezTo>
                  <a:pt x="17072" y="3048000"/>
                  <a:pt x="0" y="3030928"/>
                  <a:pt x="0" y="3009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333500"/>
            <a:ext cx="38100" cy="3048000"/>
          </a:xfrm>
          <a:custGeom>
            <a:avLst/>
            <a:gdLst/>
            <a:ahLst/>
            <a:cxnLst/>
            <a:rect l="l" t="t" r="r" b="b"/>
            <a:pathLst>
              <a:path w="38100" h="3048000">
                <a:moveTo>
                  <a:pt x="38100" y="0"/>
                </a:moveTo>
                <a:lnTo>
                  <a:pt x="38100" y="0"/>
                </a:lnTo>
                <a:lnTo>
                  <a:pt x="38100" y="3048000"/>
                </a:lnTo>
                <a:lnTo>
                  <a:pt x="38100" y="3048000"/>
                </a:lnTo>
                <a:cubicBezTo>
                  <a:pt x="17072" y="3048000"/>
                  <a:pt x="0" y="3030928"/>
                  <a:pt x="0" y="3009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85800" y="15716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98227" y="13395"/>
                </a:moveTo>
                <a:cubicBezTo>
                  <a:pt x="98227" y="5972"/>
                  <a:pt x="92255" y="0"/>
                  <a:pt x="84832" y="0"/>
                </a:cubicBezTo>
                <a:cubicBezTo>
                  <a:pt x="77409" y="0"/>
                  <a:pt x="71438" y="5972"/>
                  <a:pt x="71438" y="13395"/>
                </a:cubicBezTo>
                <a:lnTo>
                  <a:pt x="71438" y="35719"/>
                </a:lnTo>
                <a:cubicBezTo>
                  <a:pt x="51736" y="35719"/>
                  <a:pt x="35719" y="51736"/>
                  <a:pt x="35719" y="71438"/>
                </a:cubicBezTo>
                <a:lnTo>
                  <a:pt x="13395" y="71438"/>
                </a:lnTo>
                <a:cubicBezTo>
                  <a:pt x="5972" y="71438"/>
                  <a:pt x="0" y="77409"/>
                  <a:pt x="0" y="84832"/>
                </a:cubicBezTo>
                <a:cubicBezTo>
                  <a:pt x="0" y="92255"/>
                  <a:pt x="5972" y="98227"/>
                  <a:pt x="13395" y="98227"/>
                </a:cubicBezTo>
                <a:lnTo>
                  <a:pt x="35719" y="98227"/>
                </a:lnTo>
                <a:lnTo>
                  <a:pt x="35719" y="129480"/>
                </a:lnTo>
                <a:lnTo>
                  <a:pt x="13395" y="129480"/>
                </a:lnTo>
                <a:cubicBezTo>
                  <a:pt x="5972" y="129480"/>
                  <a:pt x="0" y="135452"/>
                  <a:pt x="0" y="142875"/>
                </a:cubicBezTo>
                <a:cubicBezTo>
                  <a:pt x="0" y="150298"/>
                  <a:pt x="5972" y="156270"/>
                  <a:pt x="13395" y="156270"/>
                </a:cubicBezTo>
                <a:lnTo>
                  <a:pt x="35719" y="156270"/>
                </a:lnTo>
                <a:lnTo>
                  <a:pt x="35719" y="187523"/>
                </a:lnTo>
                <a:lnTo>
                  <a:pt x="13395" y="187523"/>
                </a:lnTo>
                <a:cubicBezTo>
                  <a:pt x="5972" y="187523"/>
                  <a:pt x="0" y="193495"/>
                  <a:pt x="0" y="200918"/>
                </a:cubicBezTo>
                <a:cubicBezTo>
                  <a:pt x="0" y="208341"/>
                  <a:pt x="5972" y="214313"/>
                  <a:pt x="13395" y="214313"/>
                </a:cubicBezTo>
                <a:lnTo>
                  <a:pt x="35719" y="214313"/>
                </a:lnTo>
                <a:cubicBezTo>
                  <a:pt x="35719" y="234014"/>
                  <a:pt x="51736" y="250031"/>
                  <a:pt x="71438" y="250031"/>
                </a:cubicBezTo>
                <a:lnTo>
                  <a:pt x="71438" y="272355"/>
                </a:lnTo>
                <a:cubicBezTo>
                  <a:pt x="71438" y="279778"/>
                  <a:pt x="77409" y="285750"/>
                  <a:pt x="84832" y="285750"/>
                </a:cubicBezTo>
                <a:cubicBezTo>
                  <a:pt x="92255" y="285750"/>
                  <a:pt x="98227" y="279778"/>
                  <a:pt x="98227" y="272355"/>
                </a:cubicBezTo>
                <a:lnTo>
                  <a:pt x="98227" y="250031"/>
                </a:lnTo>
                <a:lnTo>
                  <a:pt x="129480" y="250031"/>
                </a:lnTo>
                <a:lnTo>
                  <a:pt x="129480" y="272355"/>
                </a:lnTo>
                <a:cubicBezTo>
                  <a:pt x="129480" y="279778"/>
                  <a:pt x="135452" y="285750"/>
                  <a:pt x="142875" y="285750"/>
                </a:cubicBezTo>
                <a:cubicBezTo>
                  <a:pt x="150298" y="285750"/>
                  <a:pt x="156270" y="279778"/>
                  <a:pt x="156270" y="272355"/>
                </a:cubicBezTo>
                <a:lnTo>
                  <a:pt x="156270" y="250031"/>
                </a:lnTo>
                <a:lnTo>
                  <a:pt x="187523" y="250031"/>
                </a:lnTo>
                <a:lnTo>
                  <a:pt x="187523" y="272355"/>
                </a:lnTo>
                <a:cubicBezTo>
                  <a:pt x="187523" y="279778"/>
                  <a:pt x="193495" y="285750"/>
                  <a:pt x="200918" y="285750"/>
                </a:cubicBezTo>
                <a:cubicBezTo>
                  <a:pt x="208341" y="285750"/>
                  <a:pt x="214313" y="279778"/>
                  <a:pt x="214313" y="272355"/>
                </a:cubicBezTo>
                <a:lnTo>
                  <a:pt x="214313" y="250031"/>
                </a:lnTo>
                <a:cubicBezTo>
                  <a:pt x="234014" y="250031"/>
                  <a:pt x="250031" y="234014"/>
                  <a:pt x="250031" y="214313"/>
                </a:cubicBezTo>
                <a:lnTo>
                  <a:pt x="272355" y="214313"/>
                </a:lnTo>
                <a:cubicBezTo>
                  <a:pt x="279778" y="214313"/>
                  <a:pt x="285750" y="208341"/>
                  <a:pt x="285750" y="200918"/>
                </a:cubicBezTo>
                <a:cubicBezTo>
                  <a:pt x="285750" y="193495"/>
                  <a:pt x="279778" y="187523"/>
                  <a:pt x="272355" y="187523"/>
                </a:cubicBezTo>
                <a:lnTo>
                  <a:pt x="250031" y="187523"/>
                </a:lnTo>
                <a:lnTo>
                  <a:pt x="250031" y="156270"/>
                </a:lnTo>
                <a:lnTo>
                  <a:pt x="272355" y="156270"/>
                </a:lnTo>
                <a:cubicBezTo>
                  <a:pt x="279778" y="156270"/>
                  <a:pt x="285750" y="150298"/>
                  <a:pt x="285750" y="142875"/>
                </a:cubicBezTo>
                <a:cubicBezTo>
                  <a:pt x="285750" y="135452"/>
                  <a:pt x="279778" y="129480"/>
                  <a:pt x="272355" y="129480"/>
                </a:cubicBezTo>
                <a:lnTo>
                  <a:pt x="250031" y="129480"/>
                </a:lnTo>
                <a:lnTo>
                  <a:pt x="250031" y="98227"/>
                </a:lnTo>
                <a:lnTo>
                  <a:pt x="272355" y="98227"/>
                </a:lnTo>
                <a:cubicBezTo>
                  <a:pt x="279778" y="98227"/>
                  <a:pt x="285750" y="92255"/>
                  <a:pt x="285750" y="84832"/>
                </a:cubicBezTo>
                <a:cubicBezTo>
                  <a:pt x="285750" y="77409"/>
                  <a:pt x="279778" y="71438"/>
                  <a:pt x="272355" y="71438"/>
                </a:cubicBezTo>
                <a:lnTo>
                  <a:pt x="250031" y="71438"/>
                </a:lnTo>
                <a:cubicBezTo>
                  <a:pt x="250031" y="51736"/>
                  <a:pt x="234014" y="35719"/>
                  <a:pt x="214313" y="35719"/>
                </a:cubicBezTo>
                <a:lnTo>
                  <a:pt x="214313" y="13395"/>
                </a:lnTo>
                <a:cubicBezTo>
                  <a:pt x="214313" y="5972"/>
                  <a:pt x="208341" y="0"/>
                  <a:pt x="200918" y="0"/>
                </a:cubicBezTo>
                <a:cubicBezTo>
                  <a:pt x="193495" y="0"/>
                  <a:pt x="187523" y="5972"/>
                  <a:pt x="187523" y="13395"/>
                </a:cubicBezTo>
                <a:lnTo>
                  <a:pt x="187523" y="35719"/>
                </a:lnTo>
                <a:lnTo>
                  <a:pt x="156270" y="35719"/>
                </a:lnTo>
                <a:lnTo>
                  <a:pt x="156270" y="13395"/>
                </a:lnTo>
                <a:cubicBezTo>
                  <a:pt x="156270" y="5972"/>
                  <a:pt x="150298" y="0"/>
                  <a:pt x="142875" y="0"/>
                </a:cubicBezTo>
                <a:cubicBezTo>
                  <a:pt x="135452" y="0"/>
                  <a:pt x="129480" y="5972"/>
                  <a:pt x="129480" y="13395"/>
                </a:cubicBezTo>
                <a:lnTo>
                  <a:pt x="129480" y="35719"/>
                </a:lnTo>
                <a:lnTo>
                  <a:pt x="98227" y="35719"/>
                </a:lnTo>
                <a:lnTo>
                  <a:pt x="98227" y="13395"/>
                </a:lnTo>
                <a:close/>
                <a:moveTo>
                  <a:pt x="89297" y="71438"/>
                </a:moveTo>
                <a:lnTo>
                  <a:pt x="196453" y="71438"/>
                </a:lnTo>
                <a:cubicBezTo>
                  <a:pt x="206332" y="71438"/>
                  <a:pt x="214313" y="79418"/>
                  <a:pt x="214313" y="89297"/>
                </a:cubicBezTo>
                <a:lnTo>
                  <a:pt x="214313" y="196453"/>
                </a:lnTo>
                <a:cubicBezTo>
                  <a:pt x="214313" y="206332"/>
                  <a:pt x="206332" y="214313"/>
                  <a:pt x="196453" y="214313"/>
                </a:cubicBezTo>
                <a:lnTo>
                  <a:pt x="89297" y="214313"/>
                </a:lnTo>
                <a:cubicBezTo>
                  <a:pt x="79418" y="214313"/>
                  <a:pt x="71438" y="206332"/>
                  <a:pt x="71438" y="196453"/>
                </a:cubicBezTo>
                <a:lnTo>
                  <a:pt x="71438" y="89297"/>
                </a:lnTo>
                <a:cubicBezTo>
                  <a:pt x="71438" y="79418"/>
                  <a:pt x="79418" y="71438"/>
                  <a:pt x="89297" y="71438"/>
                </a:cubicBezTo>
                <a:close/>
                <a:moveTo>
                  <a:pt x="98227" y="98227"/>
                </a:moveTo>
                <a:lnTo>
                  <a:pt x="98227" y="187523"/>
                </a:lnTo>
                <a:lnTo>
                  <a:pt x="187523" y="187523"/>
                </a:lnTo>
                <a:lnTo>
                  <a:pt x="187523" y="98227"/>
                </a:lnTo>
                <a:lnTo>
                  <a:pt x="98227" y="9822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119188" y="1562100"/>
            <a:ext cx="847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硬件设计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7700" y="2019300"/>
            <a:ext cx="3448050" cy="990600"/>
          </a:xfrm>
          <a:custGeom>
            <a:avLst/>
            <a:gdLst/>
            <a:ahLst/>
            <a:cxnLst/>
            <a:rect l="l" t="t" r="r" b="b"/>
            <a:pathLst>
              <a:path w="3448050" h="990600">
                <a:moveTo>
                  <a:pt x="76197" y="0"/>
                </a:moveTo>
                <a:lnTo>
                  <a:pt x="3371853" y="0"/>
                </a:lnTo>
                <a:cubicBezTo>
                  <a:pt x="3413935" y="0"/>
                  <a:pt x="3448050" y="34115"/>
                  <a:pt x="3448050" y="76197"/>
                </a:cubicBezTo>
                <a:lnTo>
                  <a:pt x="3448050" y="914403"/>
                </a:lnTo>
                <a:cubicBezTo>
                  <a:pt x="3448050" y="956485"/>
                  <a:pt x="3413935" y="990600"/>
                  <a:pt x="337185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838200" y="22098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1" name="Text 9"/>
          <p:cNvSpPr/>
          <p:nvPr/>
        </p:nvSpPr>
        <p:spPr>
          <a:xfrm>
            <a:off x="1066800" y="21717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专用电磁锁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00100" y="2476500"/>
            <a:ext cx="3209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单通道"通电一次→药物落下→自动复位",断电时自动锁定(Fail-Safe)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48150" y="2019300"/>
            <a:ext cx="3448050" cy="990600"/>
          </a:xfrm>
          <a:custGeom>
            <a:avLst/>
            <a:gdLst/>
            <a:ahLst/>
            <a:cxnLst/>
            <a:rect l="l" t="t" r="r" b="b"/>
            <a:pathLst>
              <a:path w="3448050" h="990600">
                <a:moveTo>
                  <a:pt x="76197" y="0"/>
                </a:moveTo>
                <a:lnTo>
                  <a:pt x="3371853" y="0"/>
                </a:lnTo>
                <a:cubicBezTo>
                  <a:pt x="3413935" y="0"/>
                  <a:pt x="3448050" y="34115"/>
                  <a:pt x="3448050" y="76197"/>
                </a:cubicBezTo>
                <a:lnTo>
                  <a:pt x="3448050" y="914403"/>
                </a:lnTo>
                <a:cubicBezTo>
                  <a:pt x="3448050" y="956485"/>
                  <a:pt x="3413935" y="990600"/>
                  <a:pt x="337185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4419600" y="2209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2388" y="7144"/>
                </a:moveTo>
                <a:cubicBezTo>
                  <a:pt x="52388" y="3185"/>
                  <a:pt x="49203" y="0"/>
                  <a:pt x="45244" y="0"/>
                </a:cubicBezTo>
                <a:cubicBezTo>
                  <a:pt x="41285" y="0"/>
                  <a:pt x="38100" y="3185"/>
                  <a:pt x="38100" y="7144"/>
                </a:cubicBezTo>
                <a:lnTo>
                  <a:pt x="38100" y="19050"/>
                </a:lnTo>
                <a:cubicBezTo>
                  <a:pt x="27593" y="19050"/>
                  <a:pt x="19050" y="27593"/>
                  <a:pt x="19050" y="38100"/>
                </a:cubicBezTo>
                <a:lnTo>
                  <a:pt x="7144" y="38100"/>
                </a:lnTo>
                <a:cubicBezTo>
                  <a:pt x="3185" y="38100"/>
                  <a:pt x="0" y="41285"/>
                  <a:pt x="0" y="45244"/>
                </a:cubicBezTo>
                <a:cubicBezTo>
                  <a:pt x="0" y="49203"/>
                  <a:pt x="3185" y="52388"/>
                  <a:pt x="7144" y="52388"/>
                </a:cubicBezTo>
                <a:lnTo>
                  <a:pt x="19050" y="52388"/>
                </a:lnTo>
                <a:lnTo>
                  <a:pt x="19050" y="69056"/>
                </a:lnTo>
                <a:lnTo>
                  <a:pt x="7144" y="69056"/>
                </a:lnTo>
                <a:cubicBezTo>
                  <a:pt x="3185" y="69056"/>
                  <a:pt x="0" y="72241"/>
                  <a:pt x="0" y="76200"/>
                </a:cubicBezTo>
                <a:cubicBezTo>
                  <a:pt x="0" y="80159"/>
                  <a:pt x="3185" y="83344"/>
                  <a:pt x="7144" y="83344"/>
                </a:cubicBezTo>
                <a:lnTo>
                  <a:pt x="19050" y="83344"/>
                </a:lnTo>
                <a:lnTo>
                  <a:pt x="19050" y="100013"/>
                </a:lnTo>
                <a:lnTo>
                  <a:pt x="7144" y="100013"/>
                </a:lnTo>
                <a:cubicBezTo>
                  <a:pt x="3185" y="100013"/>
                  <a:pt x="0" y="103197"/>
                  <a:pt x="0" y="107156"/>
                </a:cubicBezTo>
                <a:cubicBezTo>
                  <a:pt x="0" y="111115"/>
                  <a:pt x="3185" y="114300"/>
                  <a:pt x="7144" y="114300"/>
                </a:cubicBezTo>
                <a:lnTo>
                  <a:pt x="19050" y="114300"/>
                </a:lnTo>
                <a:cubicBezTo>
                  <a:pt x="19050" y="124807"/>
                  <a:pt x="27593" y="133350"/>
                  <a:pt x="38100" y="133350"/>
                </a:cubicBezTo>
                <a:lnTo>
                  <a:pt x="38100" y="145256"/>
                </a:lnTo>
                <a:cubicBezTo>
                  <a:pt x="38100" y="149215"/>
                  <a:pt x="41285" y="152400"/>
                  <a:pt x="45244" y="152400"/>
                </a:cubicBezTo>
                <a:cubicBezTo>
                  <a:pt x="49203" y="152400"/>
                  <a:pt x="52388" y="149215"/>
                  <a:pt x="52388" y="145256"/>
                </a:cubicBezTo>
                <a:lnTo>
                  <a:pt x="52388" y="133350"/>
                </a:lnTo>
                <a:lnTo>
                  <a:pt x="69056" y="133350"/>
                </a:lnTo>
                <a:lnTo>
                  <a:pt x="69056" y="145256"/>
                </a:lnTo>
                <a:cubicBezTo>
                  <a:pt x="69056" y="149215"/>
                  <a:pt x="72241" y="152400"/>
                  <a:pt x="76200" y="152400"/>
                </a:cubicBezTo>
                <a:cubicBezTo>
                  <a:pt x="80159" y="152400"/>
                  <a:pt x="83344" y="149215"/>
                  <a:pt x="83344" y="145256"/>
                </a:cubicBezTo>
                <a:lnTo>
                  <a:pt x="83344" y="133350"/>
                </a:lnTo>
                <a:lnTo>
                  <a:pt x="100013" y="133350"/>
                </a:lnTo>
                <a:lnTo>
                  <a:pt x="100013" y="145256"/>
                </a:lnTo>
                <a:cubicBezTo>
                  <a:pt x="100013" y="149215"/>
                  <a:pt x="103197" y="152400"/>
                  <a:pt x="107156" y="152400"/>
                </a:cubicBezTo>
                <a:cubicBezTo>
                  <a:pt x="111115" y="152400"/>
                  <a:pt x="114300" y="149215"/>
                  <a:pt x="114300" y="145256"/>
                </a:cubicBezTo>
                <a:lnTo>
                  <a:pt x="114300" y="133350"/>
                </a:lnTo>
                <a:cubicBezTo>
                  <a:pt x="124807" y="133350"/>
                  <a:pt x="133350" y="124807"/>
                  <a:pt x="133350" y="114300"/>
                </a:cubicBezTo>
                <a:lnTo>
                  <a:pt x="145256" y="114300"/>
                </a:lnTo>
                <a:cubicBezTo>
                  <a:pt x="149215" y="114300"/>
                  <a:pt x="152400" y="111115"/>
                  <a:pt x="152400" y="107156"/>
                </a:cubicBezTo>
                <a:cubicBezTo>
                  <a:pt x="152400" y="103197"/>
                  <a:pt x="149215" y="100013"/>
                  <a:pt x="145256" y="100013"/>
                </a:cubicBezTo>
                <a:lnTo>
                  <a:pt x="133350" y="100013"/>
                </a:lnTo>
                <a:lnTo>
                  <a:pt x="133350" y="83344"/>
                </a:lnTo>
                <a:lnTo>
                  <a:pt x="145256" y="83344"/>
                </a:lnTo>
                <a:cubicBezTo>
                  <a:pt x="149215" y="83344"/>
                  <a:pt x="152400" y="80159"/>
                  <a:pt x="152400" y="76200"/>
                </a:cubicBezTo>
                <a:cubicBezTo>
                  <a:pt x="152400" y="72241"/>
                  <a:pt x="149215" y="69056"/>
                  <a:pt x="145256" y="69056"/>
                </a:cubicBezTo>
                <a:lnTo>
                  <a:pt x="133350" y="69056"/>
                </a:lnTo>
                <a:lnTo>
                  <a:pt x="133350" y="52388"/>
                </a:lnTo>
                <a:lnTo>
                  <a:pt x="145256" y="52388"/>
                </a:lnTo>
                <a:cubicBezTo>
                  <a:pt x="149215" y="52388"/>
                  <a:pt x="152400" y="49203"/>
                  <a:pt x="152400" y="45244"/>
                </a:cubicBezTo>
                <a:cubicBezTo>
                  <a:pt x="152400" y="41285"/>
                  <a:pt x="149215" y="38100"/>
                  <a:pt x="145256" y="38100"/>
                </a:cubicBez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14300" y="7144"/>
                </a:lnTo>
                <a:cubicBezTo>
                  <a:pt x="114300" y="3185"/>
                  <a:pt x="111115" y="0"/>
                  <a:pt x="107156" y="0"/>
                </a:cubicBezTo>
                <a:cubicBezTo>
                  <a:pt x="103197" y="0"/>
                  <a:pt x="100013" y="3185"/>
                  <a:pt x="100013" y="7144"/>
                </a:cubicBezTo>
                <a:lnTo>
                  <a:pt x="100013" y="19050"/>
                </a:lnTo>
                <a:lnTo>
                  <a:pt x="83344" y="19050"/>
                </a:lnTo>
                <a:lnTo>
                  <a:pt x="83344" y="7144"/>
                </a:lnTo>
                <a:cubicBezTo>
                  <a:pt x="83344" y="3185"/>
                  <a:pt x="80159" y="0"/>
                  <a:pt x="76200" y="0"/>
                </a:cubicBezTo>
                <a:cubicBezTo>
                  <a:pt x="72241" y="0"/>
                  <a:pt x="69056" y="3185"/>
                  <a:pt x="69056" y="7144"/>
                </a:cubicBezTo>
                <a:lnTo>
                  <a:pt x="69056" y="19050"/>
                </a:lnTo>
                <a:lnTo>
                  <a:pt x="52388" y="19050"/>
                </a:lnTo>
                <a:lnTo>
                  <a:pt x="52388" y="7144"/>
                </a:lnTo>
                <a:close/>
                <a:moveTo>
                  <a:pt x="47625" y="38100"/>
                </a:moveTo>
                <a:lnTo>
                  <a:pt x="104775" y="38100"/>
                </a:lnTo>
                <a:cubicBezTo>
                  <a:pt x="110044" y="38100"/>
                  <a:pt x="114300" y="42356"/>
                  <a:pt x="114300" y="47625"/>
                </a:cubicBezTo>
                <a:lnTo>
                  <a:pt x="114300" y="104775"/>
                </a:lnTo>
                <a:cubicBezTo>
                  <a:pt x="114300" y="110044"/>
                  <a:pt x="110044" y="114300"/>
                  <a:pt x="104775" y="114300"/>
                </a:cubicBezTo>
                <a:lnTo>
                  <a:pt x="47625" y="114300"/>
                </a:lnTo>
                <a:cubicBezTo>
                  <a:pt x="42356" y="114300"/>
                  <a:pt x="38100" y="110044"/>
                  <a:pt x="38100" y="104775"/>
                </a:cubicBezTo>
                <a:lnTo>
                  <a:pt x="38100" y="47625"/>
                </a:lnTo>
                <a:cubicBezTo>
                  <a:pt x="38100" y="42356"/>
                  <a:pt x="42356" y="38100"/>
                  <a:pt x="47625" y="38100"/>
                </a:cubicBezTo>
                <a:close/>
                <a:moveTo>
                  <a:pt x="52388" y="52388"/>
                </a:moveTo>
                <a:lnTo>
                  <a:pt x="52388" y="100013"/>
                </a:lnTo>
                <a:lnTo>
                  <a:pt x="100013" y="100013"/>
                </a:lnTo>
                <a:lnTo>
                  <a:pt x="100013" y="52388"/>
                </a:lnTo>
                <a:lnTo>
                  <a:pt x="52388" y="52388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5" name="Text 13"/>
          <p:cNvSpPr/>
          <p:nvPr/>
        </p:nvSpPr>
        <p:spPr>
          <a:xfrm>
            <a:off x="4667250" y="2171700"/>
            <a:ext cx="752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I2C IO扩展器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400550" y="2476500"/>
            <a:ext cx="3209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每块背板配备I2C IO扩展器(≥16bit),地址选择焊盘支持多板级联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7700" y="3162300"/>
            <a:ext cx="3448050" cy="990600"/>
          </a:xfrm>
          <a:custGeom>
            <a:avLst/>
            <a:gdLst/>
            <a:ahLst/>
            <a:cxnLst/>
            <a:rect l="l" t="t" r="r" b="b"/>
            <a:pathLst>
              <a:path w="3448050" h="990600">
                <a:moveTo>
                  <a:pt x="76197" y="0"/>
                </a:moveTo>
                <a:lnTo>
                  <a:pt x="3371853" y="0"/>
                </a:lnTo>
                <a:cubicBezTo>
                  <a:pt x="3413935" y="0"/>
                  <a:pt x="3448050" y="34115"/>
                  <a:pt x="3448050" y="76197"/>
                </a:cubicBezTo>
                <a:lnTo>
                  <a:pt x="3448050" y="914403"/>
                </a:lnTo>
                <a:cubicBezTo>
                  <a:pt x="3448050" y="956485"/>
                  <a:pt x="3413935" y="990600"/>
                  <a:pt x="337185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819150" y="3352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9" name="Text 17"/>
          <p:cNvSpPr/>
          <p:nvPr/>
        </p:nvSpPr>
        <p:spPr>
          <a:xfrm>
            <a:off x="1066800" y="3314700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保护电路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00100" y="3619500"/>
            <a:ext cx="3209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续流二极管+PTC保护,TVS管抑制浪涌,≥1000µF低ESR电容稳定电源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248150" y="3162300"/>
            <a:ext cx="3448050" cy="990600"/>
          </a:xfrm>
          <a:custGeom>
            <a:avLst/>
            <a:gdLst/>
            <a:ahLst/>
            <a:cxnLst/>
            <a:rect l="l" t="t" r="r" b="b"/>
            <a:pathLst>
              <a:path w="3448050" h="990600">
                <a:moveTo>
                  <a:pt x="76197" y="0"/>
                </a:moveTo>
                <a:lnTo>
                  <a:pt x="3371853" y="0"/>
                </a:lnTo>
                <a:cubicBezTo>
                  <a:pt x="3413935" y="0"/>
                  <a:pt x="3448050" y="34115"/>
                  <a:pt x="3448050" y="76197"/>
                </a:cubicBezTo>
                <a:lnTo>
                  <a:pt x="3448050" y="914403"/>
                </a:lnTo>
                <a:cubicBezTo>
                  <a:pt x="3448050" y="956485"/>
                  <a:pt x="3413935" y="990600"/>
                  <a:pt x="337185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4419600" y="3352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9205" y="1548"/>
                </a:moveTo>
                <a:cubicBezTo>
                  <a:pt x="73640" y="-506"/>
                  <a:pt x="78760" y="-506"/>
                  <a:pt x="83195" y="1548"/>
                </a:cubicBezTo>
                <a:lnTo>
                  <a:pt x="148263" y="31611"/>
                </a:lnTo>
                <a:cubicBezTo>
                  <a:pt x="150793" y="32772"/>
                  <a:pt x="152400" y="35302"/>
                  <a:pt x="152400" y="38100"/>
                </a:cubicBezTo>
                <a:cubicBezTo>
                  <a:pt x="152400" y="40898"/>
                  <a:pt x="150793" y="43428"/>
                  <a:pt x="148263" y="44589"/>
                </a:cubicBezTo>
                <a:lnTo>
                  <a:pt x="83195" y="74652"/>
                </a:lnTo>
                <a:cubicBezTo>
                  <a:pt x="78760" y="76706"/>
                  <a:pt x="73640" y="76706"/>
                  <a:pt x="69205" y="74652"/>
                </a:cubicBezTo>
                <a:lnTo>
                  <a:pt x="4137" y="44589"/>
                </a:lnTo>
                <a:cubicBezTo>
                  <a:pt x="1607" y="43398"/>
                  <a:pt x="0" y="40868"/>
                  <a:pt x="0" y="38100"/>
                </a:cubicBezTo>
                <a:cubicBezTo>
                  <a:pt x="0" y="35332"/>
                  <a:pt x="1607" y="32772"/>
                  <a:pt x="4137" y="31611"/>
                </a:cubicBezTo>
                <a:lnTo>
                  <a:pt x="69205" y="1548"/>
                </a:lnTo>
                <a:close/>
                <a:moveTo>
                  <a:pt x="14317" y="65008"/>
                </a:moveTo>
                <a:lnTo>
                  <a:pt x="63222" y="87600"/>
                </a:lnTo>
                <a:cubicBezTo>
                  <a:pt x="71467" y="91410"/>
                  <a:pt x="80962" y="91410"/>
                  <a:pt x="89208" y="87600"/>
                </a:cubicBezTo>
                <a:lnTo>
                  <a:pt x="138113" y="65008"/>
                </a:lnTo>
                <a:lnTo>
                  <a:pt x="148263" y="69711"/>
                </a:lnTo>
                <a:cubicBezTo>
                  <a:pt x="150793" y="70872"/>
                  <a:pt x="152400" y="73402"/>
                  <a:pt x="152400" y="76200"/>
                </a:cubicBezTo>
                <a:cubicBezTo>
                  <a:pt x="152400" y="78998"/>
                  <a:pt x="150793" y="81528"/>
                  <a:pt x="148263" y="82689"/>
                </a:cubicBezTo>
                <a:lnTo>
                  <a:pt x="83195" y="112752"/>
                </a:lnTo>
                <a:cubicBezTo>
                  <a:pt x="78760" y="114806"/>
                  <a:pt x="73640" y="114806"/>
                  <a:pt x="69205" y="112752"/>
                </a:cubicBezTo>
                <a:lnTo>
                  <a:pt x="4137" y="82689"/>
                </a:lnTo>
                <a:cubicBezTo>
                  <a:pt x="1607" y="81498"/>
                  <a:pt x="0" y="78968"/>
                  <a:pt x="0" y="76200"/>
                </a:cubicBezTo>
                <a:cubicBezTo>
                  <a:pt x="0" y="73432"/>
                  <a:pt x="1607" y="70872"/>
                  <a:pt x="4137" y="69711"/>
                </a:cubicBezTo>
                <a:lnTo>
                  <a:pt x="14288" y="65008"/>
                </a:lnTo>
                <a:close/>
                <a:moveTo>
                  <a:pt x="4137" y="107811"/>
                </a:moveTo>
                <a:lnTo>
                  <a:pt x="14288" y="103108"/>
                </a:lnTo>
                <a:lnTo>
                  <a:pt x="63192" y="125700"/>
                </a:lnTo>
                <a:cubicBezTo>
                  <a:pt x="71438" y="129510"/>
                  <a:pt x="80933" y="129510"/>
                  <a:pt x="89178" y="125700"/>
                </a:cubicBezTo>
                <a:lnTo>
                  <a:pt x="138083" y="103108"/>
                </a:lnTo>
                <a:lnTo>
                  <a:pt x="148233" y="107811"/>
                </a:lnTo>
                <a:cubicBezTo>
                  <a:pt x="150763" y="108972"/>
                  <a:pt x="152370" y="111502"/>
                  <a:pt x="152370" y="114300"/>
                </a:cubicBezTo>
                <a:cubicBezTo>
                  <a:pt x="152370" y="117098"/>
                  <a:pt x="150763" y="119628"/>
                  <a:pt x="148233" y="120789"/>
                </a:cubicBezTo>
                <a:lnTo>
                  <a:pt x="83165" y="150852"/>
                </a:lnTo>
                <a:cubicBezTo>
                  <a:pt x="78730" y="152906"/>
                  <a:pt x="73610" y="152906"/>
                  <a:pt x="69175" y="150852"/>
                </a:cubicBezTo>
                <a:lnTo>
                  <a:pt x="4137" y="120789"/>
                </a:lnTo>
                <a:cubicBezTo>
                  <a:pt x="1607" y="119598"/>
                  <a:pt x="0" y="117068"/>
                  <a:pt x="0" y="114300"/>
                </a:cubicBezTo>
                <a:cubicBezTo>
                  <a:pt x="0" y="111532"/>
                  <a:pt x="1607" y="108972"/>
                  <a:pt x="4137" y="10781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Text 21"/>
          <p:cNvSpPr/>
          <p:nvPr/>
        </p:nvSpPr>
        <p:spPr>
          <a:xfrm>
            <a:off x="4667250" y="3314700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物理隔离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400550" y="3619500"/>
            <a:ext cx="3209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功率与逻辑物理隔离,执行域与数字域分区布地,单点汇接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00050" y="4572000"/>
            <a:ext cx="7524750" cy="1905000"/>
          </a:xfrm>
          <a:custGeom>
            <a:avLst/>
            <a:gdLst/>
            <a:ahLst/>
            <a:cxnLst/>
            <a:rect l="l" t="t" r="r" b="b"/>
            <a:pathLst>
              <a:path w="7524750" h="1905000">
                <a:moveTo>
                  <a:pt x="38100" y="0"/>
                </a:moveTo>
                <a:lnTo>
                  <a:pt x="7448550" y="0"/>
                </a:lnTo>
                <a:cubicBezTo>
                  <a:pt x="7490606" y="0"/>
                  <a:pt x="7524750" y="34144"/>
                  <a:pt x="7524750" y="76200"/>
                </a:cubicBezTo>
                <a:lnTo>
                  <a:pt x="7524750" y="1828800"/>
                </a:lnTo>
                <a:cubicBezTo>
                  <a:pt x="7524750" y="1870856"/>
                  <a:pt x="7490606" y="1905000"/>
                  <a:pt x="7448550" y="1905000"/>
                </a:cubicBezTo>
                <a:lnTo>
                  <a:pt x="38100" y="1905000"/>
                </a:lnTo>
                <a:cubicBezTo>
                  <a:pt x="17072" y="1905000"/>
                  <a:pt x="0" y="1887928"/>
                  <a:pt x="0" y="1866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400050" y="4572000"/>
            <a:ext cx="38100" cy="1905000"/>
          </a:xfrm>
          <a:custGeom>
            <a:avLst/>
            <a:gdLst/>
            <a:ahLst/>
            <a:cxnLst/>
            <a:rect l="l" t="t" r="r" b="b"/>
            <a:pathLst>
              <a:path w="38100" h="1905000">
                <a:moveTo>
                  <a:pt x="38100" y="0"/>
                </a:moveTo>
                <a:lnTo>
                  <a:pt x="38100" y="0"/>
                </a:lnTo>
                <a:lnTo>
                  <a:pt x="38100" y="1905000"/>
                </a:lnTo>
                <a:lnTo>
                  <a:pt x="38100" y="1905000"/>
                </a:lnTo>
                <a:cubicBezTo>
                  <a:pt x="17072" y="1905000"/>
                  <a:pt x="0" y="1887928"/>
                  <a:pt x="0" y="1866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7" name="Shape 25"/>
          <p:cNvSpPr/>
          <p:nvPr/>
        </p:nvSpPr>
        <p:spPr>
          <a:xfrm>
            <a:off x="667941" y="48101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01364" y="670"/>
                </a:moveTo>
                <a:cubicBezTo>
                  <a:pt x="191877" y="-2065"/>
                  <a:pt x="181998" y="3460"/>
                  <a:pt x="179263" y="12948"/>
                </a:cubicBezTo>
                <a:lnTo>
                  <a:pt x="107826" y="262979"/>
                </a:lnTo>
                <a:cubicBezTo>
                  <a:pt x="105091" y="272467"/>
                  <a:pt x="110617" y="282346"/>
                  <a:pt x="120104" y="285080"/>
                </a:cubicBezTo>
                <a:cubicBezTo>
                  <a:pt x="129592" y="287815"/>
                  <a:pt x="139471" y="282290"/>
                  <a:pt x="142205" y="272802"/>
                </a:cubicBezTo>
                <a:lnTo>
                  <a:pt x="213643" y="22771"/>
                </a:lnTo>
                <a:cubicBezTo>
                  <a:pt x="216377" y="13283"/>
                  <a:pt x="210852" y="3404"/>
                  <a:pt x="201364" y="670"/>
                </a:cubicBezTo>
                <a:close/>
                <a:moveTo>
                  <a:pt x="237418" y="76628"/>
                </a:moveTo>
                <a:cubicBezTo>
                  <a:pt x="230442" y="83604"/>
                  <a:pt x="230442" y="94934"/>
                  <a:pt x="237418" y="101910"/>
                </a:cubicBezTo>
                <a:lnTo>
                  <a:pt x="278383" y="142875"/>
                </a:lnTo>
                <a:lnTo>
                  <a:pt x="237418" y="183840"/>
                </a:lnTo>
                <a:cubicBezTo>
                  <a:pt x="230442" y="190816"/>
                  <a:pt x="230442" y="202146"/>
                  <a:pt x="237418" y="209122"/>
                </a:cubicBezTo>
                <a:cubicBezTo>
                  <a:pt x="244394" y="216098"/>
                  <a:pt x="255724" y="216098"/>
                  <a:pt x="262700" y="209122"/>
                </a:cubicBezTo>
                <a:lnTo>
                  <a:pt x="316278" y="155544"/>
                </a:lnTo>
                <a:cubicBezTo>
                  <a:pt x="323255" y="148568"/>
                  <a:pt x="323255" y="137238"/>
                  <a:pt x="316278" y="130262"/>
                </a:cubicBezTo>
                <a:lnTo>
                  <a:pt x="262700" y="76684"/>
                </a:lnTo>
                <a:cubicBezTo>
                  <a:pt x="255724" y="69707"/>
                  <a:pt x="244394" y="69707"/>
                  <a:pt x="237418" y="76684"/>
                </a:cubicBezTo>
                <a:close/>
                <a:moveTo>
                  <a:pt x="84106" y="76628"/>
                </a:moveTo>
                <a:cubicBezTo>
                  <a:pt x="77130" y="69652"/>
                  <a:pt x="65801" y="69652"/>
                  <a:pt x="58824" y="76628"/>
                </a:cubicBezTo>
                <a:lnTo>
                  <a:pt x="5246" y="130206"/>
                </a:lnTo>
                <a:cubicBezTo>
                  <a:pt x="-1730" y="137182"/>
                  <a:pt x="-1730" y="148512"/>
                  <a:pt x="5246" y="155488"/>
                </a:cubicBezTo>
                <a:lnTo>
                  <a:pt x="58824" y="209066"/>
                </a:lnTo>
                <a:cubicBezTo>
                  <a:pt x="65801" y="216043"/>
                  <a:pt x="77130" y="216043"/>
                  <a:pt x="84106" y="209066"/>
                </a:cubicBezTo>
                <a:cubicBezTo>
                  <a:pt x="91083" y="202090"/>
                  <a:pt x="91083" y="190760"/>
                  <a:pt x="84106" y="183784"/>
                </a:cubicBezTo>
                <a:lnTo>
                  <a:pt x="43142" y="142875"/>
                </a:lnTo>
                <a:lnTo>
                  <a:pt x="84051" y="101910"/>
                </a:lnTo>
                <a:cubicBezTo>
                  <a:pt x="91027" y="94934"/>
                  <a:pt x="91027" y="83604"/>
                  <a:pt x="84051" y="7662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8" name="Text 26"/>
          <p:cNvSpPr/>
          <p:nvPr/>
        </p:nvSpPr>
        <p:spPr>
          <a:xfrm>
            <a:off x="1119188" y="4800600"/>
            <a:ext cx="847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软件逻辑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7700" y="5257800"/>
            <a:ext cx="2247900" cy="990600"/>
          </a:xfrm>
          <a:custGeom>
            <a:avLst/>
            <a:gdLst/>
            <a:ahLst/>
            <a:cxnLst/>
            <a:rect l="l" t="t" r="r" b="b"/>
            <a:pathLst>
              <a:path w="2247900" h="990600">
                <a:moveTo>
                  <a:pt x="76197" y="0"/>
                </a:moveTo>
                <a:lnTo>
                  <a:pt x="2171703" y="0"/>
                </a:lnTo>
                <a:cubicBezTo>
                  <a:pt x="2213785" y="0"/>
                  <a:pt x="2247900" y="34115"/>
                  <a:pt x="2247900" y="76197"/>
                </a:cubicBezTo>
                <a:lnTo>
                  <a:pt x="2247900" y="914403"/>
                </a:lnTo>
                <a:cubicBezTo>
                  <a:pt x="2247900" y="956485"/>
                  <a:pt x="2213785" y="990600"/>
                  <a:pt x="21717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38200" y="54483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74384" y="19883"/>
                </a:moveTo>
                <a:cubicBezTo>
                  <a:pt x="77480" y="15627"/>
                  <a:pt x="76527" y="9674"/>
                  <a:pt x="72271" y="6578"/>
                </a:cubicBezTo>
                <a:cubicBezTo>
                  <a:pt x="68014" y="3483"/>
                  <a:pt x="62061" y="4435"/>
                  <a:pt x="58966" y="8692"/>
                </a:cubicBezTo>
                <a:lnTo>
                  <a:pt x="27414" y="52060"/>
                </a:lnTo>
                <a:lnTo>
                  <a:pt x="16252" y="40898"/>
                </a:lnTo>
                <a:cubicBezTo>
                  <a:pt x="12531" y="37177"/>
                  <a:pt x="6489" y="37177"/>
                  <a:pt x="2768" y="40898"/>
                </a:cubicBezTo>
                <a:cubicBezTo>
                  <a:pt x="-952" y="44619"/>
                  <a:pt x="-952" y="50661"/>
                  <a:pt x="2768" y="54382"/>
                </a:cubicBezTo>
                <a:lnTo>
                  <a:pt x="21818" y="73432"/>
                </a:lnTo>
                <a:cubicBezTo>
                  <a:pt x="23783" y="75396"/>
                  <a:pt x="26521" y="76408"/>
                  <a:pt x="29289" y="76200"/>
                </a:cubicBezTo>
                <a:cubicBezTo>
                  <a:pt x="32058" y="75992"/>
                  <a:pt x="34617" y="74563"/>
                  <a:pt x="36255" y="72301"/>
                </a:cubicBezTo>
                <a:lnTo>
                  <a:pt x="74355" y="19913"/>
                </a:lnTo>
                <a:close/>
                <a:moveTo>
                  <a:pt x="112484" y="60365"/>
                </a:moveTo>
                <a:cubicBezTo>
                  <a:pt x="115580" y="56108"/>
                  <a:pt x="114627" y="50155"/>
                  <a:pt x="110371" y="47059"/>
                </a:cubicBezTo>
                <a:cubicBezTo>
                  <a:pt x="106114" y="43964"/>
                  <a:pt x="100161" y="44916"/>
                  <a:pt x="97066" y="49173"/>
                </a:cubicBezTo>
                <a:lnTo>
                  <a:pt x="46464" y="118735"/>
                </a:lnTo>
                <a:lnTo>
                  <a:pt x="25777" y="98048"/>
                </a:lnTo>
                <a:cubicBezTo>
                  <a:pt x="22056" y="94327"/>
                  <a:pt x="16014" y="94327"/>
                  <a:pt x="12293" y="98048"/>
                </a:cubicBezTo>
                <a:cubicBezTo>
                  <a:pt x="8572" y="101769"/>
                  <a:pt x="8572" y="107811"/>
                  <a:pt x="12293" y="111532"/>
                </a:cubicBezTo>
                <a:lnTo>
                  <a:pt x="40868" y="140107"/>
                </a:lnTo>
                <a:cubicBezTo>
                  <a:pt x="42833" y="142071"/>
                  <a:pt x="45571" y="143083"/>
                  <a:pt x="48339" y="142875"/>
                </a:cubicBezTo>
                <a:cubicBezTo>
                  <a:pt x="51108" y="142667"/>
                  <a:pt x="53667" y="141238"/>
                  <a:pt x="55305" y="138976"/>
                </a:cubicBezTo>
                <a:lnTo>
                  <a:pt x="112455" y="60394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1" name="Text 29"/>
          <p:cNvSpPr/>
          <p:nvPr/>
        </p:nvSpPr>
        <p:spPr>
          <a:xfrm>
            <a:off x="1066800" y="5410200"/>
            <a:ext cx="809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多重条件判断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00100" y="5715000"/>
            <a:ext cx="2009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时间、顺序、间隔三重条件同时满足才解锁,缺一不可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048000" y="5257800"/>
            <a:ext cx="2247900" cy="990600"/>
          </a:xfrm>
          <a:custGeom>
            <a:avLst/>
            <a:gdLst/>
            <a:ahLst/>
            <a:cxnLst/>
            <a:rect l="l" t="t" r="r" b="b"/>
            <a:pathLst>
              <a:path w="2247900" h="990600">
                <a:moveTo>
                  <a:pt x="76197" y="0"/>
                </a:moveTo>
                <a:lnTo>
                  <a:pt x="2171703" y="0"/>
                </a:lnTo>
                <a:cubicBezTo>
                  <a:pt x="2213785" y="0"/>
                  <a:pt x="2247900" y="34115"/>
                  <a:pt x="2247900" y="76197"/>
                </a:cubicBezTo>
                <a:lnTo>
                  <a:pt x="2247900" y="914403"/>
                </a:lnTo>
                <a:cubicBezTo>
                  <a:pt x="2247900" y="956485"/>
                  <a:pt x="2213785" y="990600"/>
                  <a:pt x="21717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3209925" y="54483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24867" y="28575"/>
                </a:moveTo>
                <a:cubicBezTo>
                  <a:pt x="119926" y="28575"/>
                  <a:pt x="115133" y="29914"/>
                  <a:pt x="110936" y="32355"/>
                </a:cubicBezTo>
                <a:cubicBezTo>
                  <a:pt x="106234" y="27593"/>
                  <a:pt x="100757" y="23604"/>
                  <a:pt x="94714" y="20598"/>
                </a:cubicBezTo>
                <a:cubicBezTo>
                  <a:pt x="103108" y="13454"/>
                  <a:pt x="113794" y="9525"/>
                  <a:pt x="124867" y="9525"/>
                </a:cubicBezTo>
                <a:cubicBezTo>
                  <a:pt x="150584" y="9525"/>
                  <a:pt x="171450" y="30361"/>
                  <a:pt x="171450" y="56108"/>
                </a:cubicBezTo>
                <a:cubicBezTo>
                  <a:pt x="171450" y="68461"/>
                  <a:pt x="166539" y="80308"/>
                  <a:pt x="157817" y="89029"/>
                </a:cubicBezTo>
                <a:lnTo>
                  <a:pt x="136654" y="110192"/>
                </a:lnTo>
                <a:cubicBezTo>
                  <a:pt x="127933" y="118914"/>
                  <a:pt x="116086" y="123825"/>
                  <a:pt x="103733" y="123825"/>
                </a:cubicBezTo>
                <a:cubicBezTo>
                  <a:pt x="78016" y="123825"/>
                  <a:pt x="57150" y="102989"/>
                  <a:pt x="57150" y="77242"/>
                </a:cubicBezTo>
                <a:cubicBezTo>
                  <a:pt x="57150" y="76795"/>
                  <a:pt x="57150" y="76349"/>
                  <a:pt x="57180" y="75902"/>
                </a:cubicBezTo>
                <a:cubicBezTo>
                  <a:pt x="57329" y="70634"/>
                  <a:pt x="61704" y="66496"/>
                  <a:pt x="66973" y="66645"/>
                </a:cubicBezTo>
                <a:cubicBezTo>
                  <a:pt x="72241" y="66794"/>
                  <a:pt x="76379" y="71170"/>
                  <a:pt x="76230" y="76438"/>
                </a:cubicBezTo>
                <a:cubicBezTo>
                  <a:pt x="76230" y="76706"/>
                  <a:pt x="76230" y="76974"/>
                  <a:pt x="76230" y="77212"/>
                </a:cubicBezTo>
                <a:cubicBezTo>
                  <a:pt x="76230" y="92422"/>
                  <a:pt x="88553" y="104745"/>
                  <a:pt x="103763" y="104745"/>
                </a:cubicBezTo>
                <a:cubicBezTo>
                  <a:pt x="111056" y="104745"/>
                  <a:pt x="118050" y="101858"/>
                  <a:pt x="123230" y="96679"/>
                </a:cubicBezTo>
                <a:lnTo>
                  <a:pt x="144393" y="75515"/>
                </a:lnTo>
                <a:cubicBezTo>
                  <a:pt x="149543" y="70366"/>
                  <a:pt x="152460" y="63341"/>
                  <a:pt x="152460" y="56049"/>
                </a:cubicBezTo>
                <a:cubicBezTo>
                  <a:pt x="152460" y="40838"/>
                  <a:pt x="140137" y="28515"/>
                  <a:pt x="124926" y="28515"/>
                </a:cubicBezTo>
                <a:close/>
                <a:moveTo>
                  <a:pt x="81915" y="51584"/>
                </a:moveTo>
                <a:cubicBezTo>
                  <a:pt x="81349" y="51346"/>
                  <a:pt x="80784" y="51018"/>
                  <a:pt x="80278" y="50661"/>
                </a:cubicBezTo>
                <a:cubicBezTo>
                  <a:pt x="76527" y="48726"/>
                  <a:pt x="72241" y="47625"/>
                  <a:pt x="67747" y="47625"/>
                </a:cubicBezTo>
                <a:cubicBezTo>
                  <a:pt x="60454" y="47625"/>
                  <a:pt x="53459" y="50512"/>
                  <a:pt x="48280" y="55691"/>
                </a:cubicBezTo>
                <a:lnTo>
                  <a:pt x="27116" y="76855"/>
                </a:lnTo>
                <a:cubicBezTo>
                  <a:pt x="21967" y="82004"/>
                  <a:pt x="19050" y="89029"/>
                  <a:pt x="19050" y="96322"/>
                </a:cubicBezTo>
                <a:cubicBezTo>
                  <a:pt x="19050" y="111532"/>
                  <a:pt x="31373" y="123855"/>
                  <a:pt x="46583" y="123855"/>
                </a:cubicBezTo>
                <a:cubicBezTo>
                  <a:pt x="51495" y="123855"/>
                  <a:pt x="56287" y="122545"/>
                  <a:pt x="60484" y="120104"/>
                </a:cubicBezTo>
                <a:cubicBezTo>
                  <a:pt x="65187" y="124867"/>
                  <a:pt x="70664" y="128855"/>
                  <a:pt x="76736" y="131862"/>
                </a:cubicBezTo>
                <a:cubicBezTo>
                  <a:pt x="68342" y="138976"/>
                  <a:pt x="57686" y="142935"/>
                  <a:pt x="46583" y="142935"/>
                </a:cubicBezTo>
                <a:cubicBezTo>
                  <a:pt x="20866" y="142935"/>
                  <a:pt x="0" y="122099"/>
                  <a:pt x="0" y="96351"/>
                </a:cubicBezTo>
                <a:cubicBezTo>
                  <a:pt x="0" y="83999"/>
                  <a:pt x="4911" y="72152"/>
                  <a:pt x="13633" y="63431"/>
                </a:cubicBezTo>
                <a:lnTo>
                  <a:pt x="34796" y="42267"/>
                </a:lnTo>
                <a:cubicBezTo>
                  <a:pt x="43517" y="33546"/>
                  <a:pt x="55364" y="28635"/>
                  <a:pt x="67717" y="28635"/>
                </a:cubicBezTo>
                <a:cubicBezTo>
                  <a:pt x="93494" y="28635"/>
                  <a:pt x="114300" y="49649"/>
                  <a:pt x="114300" y="75337"/>
                </a:cubicBezTo>
                <a:cubicBezTo>
                  <a:pt x="114300" y="75724"/>
                  <a:pt x="114300" y="76111"/>
                  <a:pt x="114300" y="76498"/>
                </a:cubicBezTo>
                <a:cubicBezTo>
                  <a:pt x="114181" y="81766"/>
                  <a:pt x="109805" y="85904"/>
                  <a:pt x="104537" y="85785"/>
                </a:cubicBezTo>
                <a:cubicBezTo>
                  <a:pt x="99268" y="85665"/>
                  <a:pt x="95131" y="81290"/>
                  <a:pt x="95250" y="76021"/>
                </a:cubicBezTo>
                <a:cubicBezTo>
                  <a:pt x="95250" y="75783"/>
                  <a:pt x="95250" y="75575"/>
                  <a:pt x="95250" y="75337"/>
                </a:cubicBezTo>
                <a:cubicBezTo>
                  <a:pt x="95250" y="65306"/>
                  <a:pt x="89892" y="56495"/>
                  <a:pt x="81915" y="5164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Text 33"/>
          <p:cNvSpPr/>
          <p:nvPr/>
        </p:nvSpPr>
        <p:spPr>
          <a:xfrm>
            <a:off x="3467100" y="5410200"/>
            <a:ext cx="447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1:1对应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3200400" y="5715000"/>
            <a:ext cx="2009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逻辑编号与硬件编号严格对应,不允许跨板混用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448300" y="5257800"/>
            <a:ext cx="2247900" cy="990600"/>
          </a:xfrm>
          <a:custGeom>
            <a:avLst/>
            <a:gdLst/>
            <a:ahLst/>
            <a:cxnLst/>
            <a:rect l="l" t="t" r="r" b="b"/>
            <a:pathLst>
              <a:path w="2247900" h="990600">
                <a:moveTo>
                  <a:pt x="76197" y="0"/>
                </a:moveTo>
                <a:lnTo>
                  <a:pt x="2171703" y="0"/>
                </a:lnTo>
                <a:cubicBezTo>
                  <a:pt x="2213785" y="0"/>
                  <a:pt x="2247900" y="34115"/>
                  <a:pt x="2247900" y="76197"/>
                </a:cubicBezTo>
                <a:lnTo>
                  <a:pt x="2247900" y="914403"/>
                </a:lnTo>
                <a:cubicBezTo>
                  <a:pt x="2247900" y="956485"/>
                  <a:pt x="2213785" y="990600"/>
                  <a:pt x="21717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5619750" y="54483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616" y="68014"/>
                </a:moveTo>
                <a:cubicBezTo>
                  <a:pt x="23574" y="40332"/>
                  <a:pt x="47417" y="19050"/>
                  <a:pt x="76200" y="19050"/>
                </a:cubicBezTo>
                <a:cubicBezTo>
                  <a:pt x="91976" y="19050"/>
                  <a:pt x="106263" y="25450"/>
                  <a:pt x="116622" y="35778"/>
                </a:cubicBezTo>
                <a:cubicBezTo>
                  <a:pt x="116681" y="35838"/>
                  <a:pt x="116741" y="35897"/>
                  <a:pt x="116800" y="35957"/>
                </a:cubicBezTo>
                <a:lnTo>
                  <a:pt x="119063" y="38100"/>
                </a:lnTo>
                <a:lnTo>
                  <a:pt x="104805" y="38100"/>
                </a:lnTo>
                <a:cubicBezTo>
                  <a:pt x="99536" y="38100"/>
                  <a:pt x="95280" y="42356"/>
                  <a:pt x="95280" y="47625"/>
                </a:cubicBezTo>
                <a:cubicBezTo>
                  <a:pt x="95280" y="52894"/>
                  <a:pt x="99536" y="57150"/>
                  <a:pt x="104805" y="57150"/>
                </a:cubicBezTo>
                <a:lnTo>
                  <a:pt x="142905" y="57150"/>
                </a:lnTo>
                <a:cubicBezTo>
                  <a:pt x="148173" y="57150"/>
                  <a:pt x="152430" y="52894"/>
                  <a:pt x="152430" y="47625"/>
                </a:cubicBezTo>
                <a:lnTo>
                  <a:pt x="152430" y="9525"/>
                </a:lnTo>
                <a:cubicBezTo>
                  <a:pt x="152430" y="4256"/>
                  <a:pt x="148173" y="0"/>
                  <a:pt x="142905" y="0"/>
                </a:cubicBezTo>
                <a:cubicBezTo>
                  <a:pt x="137636" y="0"/>
                  <a:pt x="133380" y="4256"/>
                  <a:pt x="133380" y="9525"/>
                </a:cubicBezTo>
                <a:lnTo>
                  <a:pt x="133380" y="25420"/>
                </a:lnTo>
                <a:lnTo>
                  <a:pt x="130016" y="22235"/>
                </a:lnTo>
                <a:cubicBezTo>
                  <a:pt x="116235" y="8513"/>
                  <a:pt x="97185" y="0"/>
                  <a:pt x="76200" y="0"/>
                </a:cubicBezTo>
                <a:cubicBezTo>
                  <a:pt x="37802" y="0"/>
                  <a:pt x="6042" y="28396"/>
                  <a:pt x="774" y="65336"/>
                </a:cubicBezTo>
                <a:cubicBezTo>
                  <a:pt x="30" y="70545"/>
                  <a:pt x="3631" y="75367"/>
                  <a:pt x="8840" y="76111"/>
                </a:cubicBezTo>
                <a:cubicBezTo>
                  <a:pt x="14049" y="76855"/>
                  <a:pt x="18871" y="73223"/>
                  <a:pt x="19616" y="68044"/>
                </a:cubicBezTo>
                <a:close/>
                <a:moveTo>
                  <a:pt x="151626" y="87064"/>
                </a:moveTo>
                <a:cubicBezTo>
                  <a:pt x="152370" y="81855"/>
                  <a:pt x="148739" y="77033"/>
                  <a:pt x="143560" y="76289"/>
                </a:cubicBezTo>
                <a:cubicBezTo>
                  <a:pt x="138380" y="75545"/>
                  <a:pt x="133529" y="79177"/>
                  <a:pt x="132784" y="84356"/>
                </a:cubicBezTo>
                <a:cubicBezTo>
                  <a:pt x="128826" y="112038"/>
                  <a:pt x="104983" y="133320"/>
                  <a:pt x="76200" y="133320"/>
                </a:cubicBezTo>
                <a:cubicBezTo>
                  <a:pt x="60424" y="133320"/>
                  <a:pt x="46137" y="126921"/>
                  <a:pt x="35778" y="116592"/>
                </a:cubicBezTo>
                <a:cubicBezTo>
                  <a:pt x="35719" y="116532"/>
                  <a:pt x="35659" y="116473"/>
                  <a:pt x="35600" y="116413"/>
                </a:cubicBezTo>
                <a:lnTo>
                  <a:pt x="33337" y="114270"/>
                </a:lnTo>
                <a:lnTo>
                  <a:pt x="47595" y="114270"/>
                </a:lnTo>
                <a:cubicBezTo>
                  <a:pt x="52864" y="114270"/>
                  <a:pt x="57120" y="110014"/>
                  <a:pt x="57120" y="104745"/>
                </a:cubicBezTo>
                <a:cubicBezTo>
                  <a:pt x="57120" y="99477"/>
                  <a:pt x="52864" y="95220"/>
                  <a:pt x="47595" y="95220"/>
                </a:cubicBezTo>
                <a:lnTo>
                  <a:pt x="9525" y="95250"/>
                </a:lnTo>
                <a:cubicBezTo>
                  <a:pt x="6995" y="95250"/>
                  <a:pt x="4554" y="96262"/>
                  <a:pt x="2768" y="98078"/>
                </a:cubicBezTo>
                <a:cubicBezTo>
                  <a:pt x="982" y="99893"/>
                  <a:pt x="-30" y="102304"/>
                  <a:pt x="0" y="104864"/>
                </a:cubicBezTo>
                <a:lnTo>
                  <a:pt x="298" y="142667"/>
                </a:lnTo>
                <a:cubicBezTo>
                  <a:pt x="327" y="147935"/>
                  <a:pt x="4643" y="152162"/>
                  <a:pt x="9912" y="152102"/>
                </a:cubicBezTo>
                <a:cubicBezTo>
                  <a:pt x="15180" y="152043"/>
                  <a:pt x="19407" y="147757"/>
                  <a:pt x="19348" y="142488"/>
                </a:cubicBezTo>
                <a:lnTo>
                  <a:pt x="19229" y="127159"/>
                </a:lnTo>
                <a:lnTo>
                  <a:pt x="22414" y="130165"/>
                </a:lnTo>
                <a:cubicBezTo>
                  <a:pt x="36195" y="143887"/>
                  <a:pt x="55215" y="152400"/>
                  <a:pt x="76200" y="152400"/>
                </a:cubicBezTo>
                <a:cubicBezTo>
                  <a:pt x="114598" y="152400"/>
                  <a:pt x="146358" y="124004"/>
                  <a:pt x="151626" y="8706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9" name="Text 37"/>
          <p:cNvSpPr/>
          <p:nvPr/>
        </p:nvSpPr>
        <p:spPr>
          <a:xfrm>
            <a:off x="5867400" y="5410200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默认安全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600700" y="5715000"/>
            <a:ext cx="2009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所有输出默认低电平,上电复位时所有抽屉锁定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153400" y="1333500"/>
            <a:ext cx="3657600" cy="2905125"/>
          </a:xfrm>
          <a:custGeom>
            <a:avLst/>
            <a:gdLst/>
            <a:ahLst/>
            <a:cxnLst/>
            <a:rect l="l" t="t" r="r" b="b"/>
            <a:pathLst>
              <a:path w="3657600" h="2905125">
                <a:moveTo>
                  <a:pt x="76201" y="0"/>
                </a:moveTo>
                <a:lnTo>
                  <a:pt x="3581399" y="0"/>
                </a:lnTo>
                <a:cubicBezTo>
                  <a:pt x="3623455" y="0"/>
                  <a:pt x="3657600" y="34145"/>
                  <a:pt x="3657600" y="76201"/>
                </a:cubicBezTo>
                <a:lnTo>
                  <a:pt x="3657600" y="2828924"/>
                </a:lnTo>
                <a:cubicBezTo>
                  <a:pt x="3657600" y="2870980"/>
                  <a:pt x="3623455" y="2905125"/>
                  <a:pt x="3581399" y="2905125"/>
                </a:cubicBezTo>
                <a:lnTo>
                  <a:pt x="76201" y="2905125"/>
                </a:lnTo>
                <a:cubicBezTo>
                  <a:pt x="34145" y="2905125"/>
                  <a:pt x="0" y="2870980"/>
                  <a:pt x="0" y="28289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9732094" y="1562100"/>
            <a:ext cx="500063" cy="571500"/>
          </a:xfrm>
          <a:custGeom>
            <a:avLst/>
            <a:gdLst/>
            <a:ahLst/>
            <a:cxnLst/>
            <a:rect l="l" t="t" r="r" b="b"/>
            <a:pathLst>
              <a:path w="500063" h="571500">
                <a:moveTo>
                  <a:pt x="274476" y="-28910"/>
                </a:moveTo>
                <a:cubicBezTo>
                  <a:pt x="259519" y="-38063"/>
                  <a:pt x="240655" y="-38063"/>
                  <a:pt x="225698" y="-28910"/>
                </a:cubicBezTo>
                <a:cubicBezTo>
                  <a:pt x="198462" y="-12278"/>
                  <a:pt x="181608" y="-7813"/>
                  <a:pt x="149684" y="-8483"/>
                </a:cubicBezTo>
                <a:cubicBezTo>
                  <a:pt x="132159" y="-8930"/>
                  <a:pt x="115863" y="558"/>
                  <a:pt x="107379" y="15962"/>
                </a:cubicBezTo>
                <a:cubicBezTo>
                  <a:pt x="92087" y="43979"/>
                  <a:pt x="79697" y="56369"/>
                  <a:pt x="51681" y="71661"/>
                </a:cubicBezTo>
                <a:cubicBezTo>
                  <a:pt x="36277" y="80032"/>
                  <a:pt x="26901" y="96441"/>
                  <a:pt x="27236" y="113965"/>
                </a:cubicBezTo>
                <a:cubicBezTo>
                  <a:pt x="28017" y="145889"/>
                  <a:pt x="23440" y="162744"/>
                  <a:pt x="6809" y="189979"/>
                </a:cubicBezTo>
                <a:cubicBezTo>
                  <a:pt x="-2344" y="204936"/>
                  <a:pt x="-2344" y="223800"/>
                  <a:pt x="6809" y="238758"/>
                </a:cubicBezTo>
                <a:cubicBezTo>
                  <a:pt x="23440" y="265993"/>
                  <a:pt x="27905" y="282848"/>
                  <a:pt x="27236" y="314771"/>
                </a:cubicBezTo>
                <a:cubicBezTo>
                  <a:pt x="26789" y="332296"/>
                  <a:pt x="36277" y="348593"/>
                  <a:pt x="51681" y="357076"/>
                </a:cubicBezTo>
                <a:cubicBezTo>
                  <a:pt x="76349" y="370582"/>
                  <a:pt x="88850" y="381744"/>
                  <a:pt x="102022" y="403399"/>
                </a:cubicBezTo>
                <a:lnTo>
                  <a:pt x="47662" y="511783"/>
                </a:lnTo>
                <a:cubicBezTo>
                  <a:pt x="41077" y="525066"/>
                  <a:pt x="46434" y="541139"/>
                  <a:pt x="59606" y="547725"/>
                </a:cubicBezTo>
                <a:lnTo>
                  <a:pt x="155600" y="595722"/>
                </a:lnTo>
                <a:cubicBezTo>
                  <a:pt x="168436" y="602084"/>
                  <a:pt x="184063" y="597284"/>
                  <a:pt x="190984" y="584783"/>
                </a:cubicBezTo>
                <a:lnTo>
                  <a:pt x="249920" y="478631"/>
                </a:lnTo>
                <a:lnTo>
                  <a:pt x="308856" y="584783"/>
                </a:lnTo>
                <a:cubicBezTo>
                  <a:pt x="315776" y="597284"/>
                  <a:pt x="331403" y="602196"/>
                  <a:pt x="344239" y="595722"/>
                </a:cubicBezTo>
                <a:lnTo>
                  <a:pt x="440234" y="547725"/>
                </a:lnTo>
                <a:cubicBezTo>
                  <a:pt x="453517" y="541139"/>
                  <a:pt x="458874" y="525066"/>
                  <a:pt x="452177" y="511783"/>
                </a:cubicBezTo>
                <a:lnTo>
                  <a:pt x="397929" y="403287"/>
                </a:lnTo>
                <a:cubicBezTo>
                  <a:pt x="410989" y="381633"/>
                  <a:pt x="423602" y="370470"/>
                  <a:pt x="448270" y="356964"/>
                </a:cubicBezTo>
                <a:cubicBezTo>
                  <a:pt x="463674" y="348593"/>
                  <a:pt x="473050" y="332184"/>
                  <a:pt x="472715" y="314660"/>
                </a:cubicBezTo>
                <a:cubicBezTo>
                  <a:pt x="471934" y="282736"/>
                  <a:pt x="476510" y="265881"/>
                  <a:pt x="493142" y="238646"/>
                </a:cubicBezTo>
                <a:cubicBezTo>
                  <a:pt x="502295" y="223689"/>
                  <a:pt x="502295" y="204825"/>
                  <a:pt x="493142" y="189867"/>
                </a:cubicBezTo>
                <a:cubicBezTo>
                  <a:pt x="476510" y="162632"/>
                  <a:pt x="472046" y="145777"/>
                  <a:pt x="472715" y="113854"/>
                </a:cubicBezTo>
                <a:cubicBezTo>
                  <a:pt x="473162" y="96329"/>
                  <a:pt x="463674" y="80032"/>
                  <a:pt x="448270" y="71549"/>
                </a:cubicBezTo>
                <a:cubicBezTo>
                  <a:pt x="420253" y="56257"/>
                  <a:pt x="407863" y="43867"/>
                  <a:pt x="392571" y="15850"/>
                </a:cubicBezTo>
                <a:cubicBezTo>
                  <a:pt x="384200" y="446"/>
                  <a:pt x="367792" y="-8930"/>
                  <a:pt x="350267" y="-8595"/>
                </a:cubicBezTo>
                <a:cubicBezTo>
                  <a:pt x="318343" y="-7813"/>
                  <a:pt x="301489" y="-12390"/>
                  <a:pt x="274253" y="-29021"/>
                </a:cubicBezTo>
                <a:close/>
                <a:moveTo>
                  <a:pt x="250031" y="107156"/>
                </a:moveTo>
                <a:cubicBezTo>
                  <a:pt x="309172" y="107156"/>
                  <a:pt x="357188" y="155171"/>
                  <a:pt x="357188" y="214313"/>
                </a:cubicBezTo>
                <a:cubicBezTo>
                  <a:pt x="357188" y="273454"/>
                  <a:pt x="309172" y="321469"/>
                  <a:pt x="250031" y="321469"/>
                </a:cubicBezTo>
                <a:cubicBezTo>
                  <a:pt x="190890" y="321469"/>
                  <a:pt x="142875" y="273454"/>
                  <a:pt x="142875" y="214313"/>
                </a:cubicBezTo>
                <a:cubicBezTo>
                  <a:pt x="142875" y="155171"/>
                  <a:pt x="190890" y="107156"/>
                  <a:pt x="250031" y="10715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3" name="Text 41"/>
          <p:cNvSpPr/>
          <p:nvPr/>
        </p:nvSpPr>
        <p:spPr>
          <a:xfrm>
            <a:off x="8950449" y="2362200"/>
            <a:ext cx="20669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设计验收标准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979024" y="2781300"/>
            <a:ext cx="2009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Certification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524926" y="3276600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6" name="Text 44"/>
          <p:cNvSpPr/>
          <p:nvPr/>
        </p:nvSpPr>
        <p:spPr>
          <a:xfrm>
            <a:off x="8983787" y="3514725"/>
            <a:ext cx="20002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精密硬件设计+严谨软件逻辑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构建无法攻破的安全防线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158163" y="4433888"/>
            <a:ext cx="3648075" cy="2143125"/>
          </a:xfrm>
          <a:custGeom>
            <a:avLst/>
            <a:gdLst/>
            <a:ahLst/>
            <a:cxnLst/>
            <a:rect l="l" t="t" r="r" b="b"/>
            <a:pathLst>
              <a:path w="3648075" h="2143125">
                <a:moveTo>
                  <a:pt x="76210" y="0"/>
                </a:moveTo>
                <a:lnTo>
                  <a:pt x="3571865" y="0"/>
                </a:lnTo>
                <a:cubicBezTo>
                  <a:pt x="3613955" y="0"/>
                  <a:pt x="3648075" y="34120"/>
                  <a:pt x="3648075" y="76210"/>
                </a:cubicBezTo>
                <a:lnTo>
                  <a:pt x="3648075" y="2066915"/>
                </a:lnTo>
                <a:cubicBezTo>
                  <a:pt x="3648075" y="2109005"/>
                  <a:pt x="3613955" y="2143125"/>
                  <a:pt x="3571865" y="2143125"/>
                </a:cubicBezTo>
                <a:lnTo>
                  <a:pt x="76210" y="2143125"/>
                </a:lnTo>
                <a:cubicBezTo>
                  <a:pt x="34120" y="2143125"/>
                  <a:pt x="0" y="2109005"/>
                  <a:pt x="0" y="2066915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 w="12700">
            <a:solidFill>
              <a:srgbClr val="3A5F6E">
                <a:alpha val="50196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8391525" y="4667250"/>
            <a:ext cx="326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设计验收最低标准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410575" y="51244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0" name="Text 48"/>
          <p:cNvSpPr/>
          <p:nvPr/>
        </p:nvSpPr>
        <p:spPr>
          <a:xfrm>
            <a:off x="8658225" y="5086350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单路执行不复位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410575" y="54673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2" name="Text 50"/>
          <p:cNvSpPr/>
          <p:nvPr/>
        </p:nvSpPr>
        <p:spPr>
          <a:xfrm>
            <a:off x="8658225" y="5429250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短路不损坏主控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410575" y="58102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4" name="Text 52"/>
          <p:cNvSpPr/>
          <p:nvPr/>
        </p:nvSpPr>
        <p:spPr>
          <a:xfrm>
            <a:off x="8658225" y="5772150"/>
            <a:ext cx="144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背板断开不影响其他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410575" y="61531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6" name="Text 54"/>
          <p:cNvSpPr/>
          <p:nvPr/>
        </p:nvSpPr>
        <p:spPr>
          <a:xfrm>
            <a:off x="8658225" y="6115050"/>
            <a:ext cx="1333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1000次执行无异常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e8d7a08ee07f3cbd1b6256b9e2ed039d24bd46ad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160" r="16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8000"/>
                </a:srgbClr>
              </a:gs>
              <a:gs pos="50000">
                <a:srgbClr val="3A5F6E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17907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" name="Text 2"/>
          <p:cNvSpPr/>
          <p:nvPr/>
        </p:nvSpPr>
        <p:spPr>
          <a:xfrm>
            <a:off x="1257300" y="1676400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spc="405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Chapter 05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71700"/>
            <a:ext cx="7200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商业模式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与增长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114800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457700"/>
            <a:ext cx="69723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从硬件销售到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生态服务的商业闭环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594056" y="2281238"/>
            <a:ext cx="17621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45%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794081" y="2928938"/>
            <a:ext cx="1562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第5年数据增值占比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439400" y="3424238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12" name="Text 9"/>
          <p:cNvSpPr/>
          <p:nvPr/>
        </p:nvSpPr>
        <p:spPr>
          <a:xfrm>
            <a:off x="9594056" y="3662362"/>
            <a:ext cx="17621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85%+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9794081" y="4310063"/>
            <a:ext cx="1562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订阅续费率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8338" y="442006"/>
            <a:ext cx="442006" cy="36834"/>
          </a:xfrm>
          <a:custGeom>
            <a:avLst/>
            <a:gdLst/>
            <a:ahLst/>
            <a:cxnLst/>
            <a:rect l="l" t="t" r="r" b="b"/>
            <a:pathLst>
              <a:path w="442006" h="36834">
                <a:moveTo>
                  <a:pt x="0" y="0"/>
                </a:moveTo>
                <a:lnTo>
                  <a:pt x="442006" y="0"/>
                </a:lnTo>
                <a:lnTo>
                  <a:pt x="442006" y="36834"/>
                </a:lnTo>
                <a:lnTo>
                  <a:pt x="0" y="36834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20846" y="368338"/>
            <a:ext cx="1510187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spc="203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Business Model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8338" y="663009"/>
            <a:ext cx="11676326" cy="442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8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商业模式: 硬件+订阅服务的双轮驱动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6755" y="1289184"/>
            <a:ext cx="3674175" cy="2873039"/>
          </a:xfrm>
          <a:custGeom>
            <a:avLst/>
            <a:gdLst/>
            <a:ahLst/>
            <a:cxnLst/>
            <a:rect l="l" t="t" r="r" b="b"/>
            <a:pathLst>
              <a:path w="3674175" h="2873039">
                <a:moveTo>
                  <a:pt x="36834" y="0"/>
                </a:moveTo>
                <a:lnTo>
                  <a:pt x="3600510" y="0"/>
                </a:lnTo>
                <a:cubicBezTo>
                  <a:pt x="3641167" y="0"/>
                  <a:pt x="3674175" y="33008"/>
                  <a:pt x="3674175" y="73665"/>
                </a:cubicBezTo>
                <a:lnTo>
                  <a:pt x="3674175" y="2799375"/>
                </a:lnTo>
                <a:cubicBezTo>
                  <a:pt x="3674175" y="2840031"/>
                  <a:pt x="3641167" y="2873039"/>
                  <a:pt x="3600510" y="2873039"/>
                </a:cubicBezTo>
                <a:lnTo>
                  <a:pt x="36834" y="2873039"/>
                </a:lnTo>
                <a:cubicBezTo>
                  <a:pt x="16491" y="2873039"/>
                  <a:pt x="0" y="2856548"/>
                  <a:pt x="0" y="2836205"/>
                </a:cubicBezTo>
                <a:lnTo>
                  <a:pt x="0" y="36834"/>
                </a:lnTo>
                <a:cubicBezTo>
                  <a:pt x="0" y="16505"/>
                  <a:pt x="16505" y="0"/>
                  <a:pt x="36834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86755" y="1289184"/>
            <a:ext cx="36834" cy="2873039"/>
          </a:xfrm>
          <a:custGeom>
            <a:avLst/>
            <a:gdLst/>
            <a:ahLst/>
            <a:cxnLst/>
            <a:rect l="l" t="t" r="r" b="b"/>
            <a:pathLst>
              <a:path w="36834" h="2873039">
                <a:moveTo>
                  <a:pt x="36834" y="0"/>
                </a:moveTo>
                <a:lnTo>
                  <a:pt x="36834" y="0"/>
                </a:lnTo>
                <a:lnTo>
                  <a:pt x="36834" y="2873039"/>
                </a:lnTo>
                <a:lnTo>
                  <a:pt x="36834" y="2873039"/>
                </a:lnTo>
                <a:cubicBezTo>
                  <a:pt x="16491" y="2873039"/>
                  <a:pt x="0" y="2856548"/>
                  <a:pt x="0" y="2836205"/>
                </a:cubicBezTo>
                <a:lnTo>
                  <a:pt x="0" y="36834"/>
                </a:lnTo>
                <a:cubicBezTo>
                  <a:pt x="0" y="16505"/>
                  <a:pt x="16505" y="0"/>
                  <a:pt x="36834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80275" y="1519396"/>
            <a:ext cx="241722" cy="276254"/>
          </a:xfrm>
          <a:custGeom>
            <a:avLst/>
            <a:gdLst/>
            <a:ahLst/>
            <a:cxnLst/>
            <a:rect l="l" t="t" r="r" b="b"/>
            <a:pathLst>
              <a:path w="241722" h="276254">
                <a:moveTo>
                  <a:pt x="199313" y="69063"/>
                </a:moveTo>
                <a:lnTo>
                  <a:pt x="180806" y="43165"/>
                </a:lnTo>
                <a:lnTo>
                  <a:pt x="60970" y="43165"/>
                </a:lnTo>
                <a:lnTo>
                  <a:pt x="42463" y="69063"/>
                </a:lnTo>
                <a:lnTo>
                  <a:pt x="199313" y="69063"/>
                </a:lnTo>
                <a:close/>
                <a:moveTo>
                  <a:pt x="0" y="80124"/>
                </a:moveTo>
                <a:cubicBezTo>
                  <a:pt x="0" y="72948"/>
                  <a:pt x="2266" y="65934"/>
                  <a:pt x="6421" y="60053"/>
                </a:cubicBezTo>
                <a:lnTo>
                  <a:pt x="32859" y="23093"/>
                </a:lnTo>
                <a:cubicBezTo>
                  <a:pt x="39334" y="14029"/>
                  <a:pt x="49801" y="8633"/>
                  <a:pt x="60916" y="8633"/>
                </a:cubicBezTo>
                <a:lnTo>
                  <a:pt x="180752" y="8633"/>
                </a:lnTo>
                <a:cubicBezTo>
                  <a:pt x="191921" y="8633"/>
                  <a:pt x="202388" y="14029"/>
                  <a:pt x="208863" y="23093"/>
                </a:cubicBezTo>
                <a:lnTo>
                  <a:pt x="235247" y="60053"/>
                </a:lnTo>
                <a:cubicBezTo>
                  <a:pt x="239456" y="65934"/>
                  <a:pt x="241668" y="72948"/>
                  <a:pt x="241668" y="80124"/>
                </a:cubicBezTo>
                <a:lnTo>
                  <a:pt x="241722" y="224456"/>
                </a:lnTo>
                <a:cubicBezTo>
                  <a:pt x="241722" y="243503"/>
                  <a:pt x="226237" y="258988"/>
                  <a:pt x="207190" y="258988"/>
                </a:cubicBezTo>
                <a:lnTo>
                  <a:pt x="34532" y="258988"/>
                </a:lnTo>
                <a:cubicBezTo>
                  <a:pt x="15485" y="258988"/>
                  <a:pt x="0" y="243503"/>
                  <a:pt x="0" y="224456"/>
                </a:cubicBezTo>
                <a:lnTo>
                  <a:pt x="0" y="80124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081994" y="1510187"/>
            <a:ext cx="819553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硬件销售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93946" y="1952193"/>
            <a:ext cx="3278211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一次性收入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7112" y="2173196"/>
            <a:ext cx="3351879" cy="33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7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999-2999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3946" y="2504701"/>
            <a:ext cx="3278211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元/台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46894" y="2891456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Text 11"/>
          <p:cNvSpPr/>
          <p:nvPr/>
        </p:nvSpPr>
        <p:spPr>
          <a:xfrm>
            <a:off x="837970" y="2836205"/>
            <a:ext cx="1878526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C端家庭: 老年家庭直接购买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6894" y="3186127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5" name="Text 13"/>
          <p:cNvSpPr/>
          <p:nvPr/>
        </p:nvSpPr>
        <p:spPr>
          <a:xfrm>
            <a:off x="837970" y="3130876"/>
            <a:ext cx="1869317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B端机构: 养老机构批量采购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46894" y="3480798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7" name="Text 15"/>
          <p:cNvSpPr/>
          <p:nvPr/>
        </p:nvSpPr>
        <p:spPr>
          <a:xfrm>
            <a:off x="837970" y="3425547"/>
            <a:ext cx="1795650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B2B2C渠道: 保险公司合作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267905" y="1289184"/>
            <a:ext cx="3674175" cy="2873039"/>
          </a:xfrm>
          <a:custGeom>
            <a:avLst/>
            <a:gdLst/>
            <a:ahLst/>
            <a:cxnLst/>
            <a:rect l="l" t="t" r="r" b="b"/>
            <a:pathLst>
              <a:path w="3674175" h="2873039">
                <a:moveTo>
                  <a:pt x="36834" y="0"/>
                </a:moveTo>
                <a:lnTo>
                  <a:pt x="3600510" y="0"/>
                </a:lnTo>
                <a:cubicBezTo>
                  <a:pt x="3641167" y="0"/>
                  <a:pt x="3674175" y="33008"/>
                  <a:pt x="3674175" y="73665"/>
                </a:cubicBezTo>
                <a:lnTo>
                  <a:pt x="3674175" y="2799375"/>
                </a:lnTo>
                <a:cubicBezTo>
                  <a:pt x="3674175" y="2840031"/>
                  <a:pt x="3641167" y="2873039"/>
                  <a:pt x="3600510" y="2873039"/>
                </a:cubicBezTo>
                <a:lnTo>
                  <a:pt x="36834" y="2873039"/>
                </a:lnTo>
                <a:cubicBezTo>
                  <a:pt x="16491" y="2873039"/>
                  <a:pt x="0" y="2856548"/>
                  <a:pt x="0" y="2836205"/>
                </a:cubicBezTo>
                <a:lnTo>
                  <a:pt x="0" y="36834"/>
                </a:lnTo>
                <a:cubicBezTo>
                  <a:pt x="0" y="16505"/>
                  <a:pt x="16505" y="0"/>
                  <a:pt x="36834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267905" y="1289184"/>
            <a:ext cx="36834" cy="2873039"/>
          </a:xfrm>
          <a:custGeom>
            <a:avLst/>
            <a:gdLst/>
            <a:ahLst/>
            <a:cxnLst/>
            <a:rect l="l" t="t" r="r" b="b"/>
            <a:pathLst>
              <a:path w="36834" h="2873039">
                <a:moveTo>
                  <a:pt x="36834" y="0"/>
                </a:moveTo>
                <a:lnTo>
                  <a:pt x="36834" y="0"/>
                </a:lnTo>
                <a:lnTo>
                  <a:pt x="36834" y="2873039"/>
                </a:lnTo>
                <a:lnTo>
                  <a:pt x="36834" y="2873039"/>
                </a:lnTo>
                <a:cubicBezTo>
                  <a:pt x="16491" y="2873039"/>
                  <a:pt x="0" y="2856548"/>
                  <a:pt x="0" y="2836205"/>
                </a:cubicBezTo>
                <a:lnTo>
                  <a:pt x="0" y="36834"/>
                </a:lnTo>
                <a:cubicBezTo>
                  <a:pt x="0" y="16505"/>
                  <a:pt x="16505" y="0"/>
                  <a:pt x="36834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Shape 18"/>
          <p:cNvSpPr/>
          <p:nvPr/>
        </p:nvSpPr>
        <p:spPr>
          <a:xfrm>
            <a:off x="4544159" y="1519396"/>
            <a:ext cx="276254" cy="276254"/>
          </a:xfrm>
          <a:custGeom>
            <a:avLst/>
            <a:gdLst/>
            <a:ahLst/>
            <a:cxnLst/>
            <a:rect l="l" t="t" r="r" b="b"/>
            <a:pathLst>
              <a:path w="276254" h="276254">
                <a:moveTo>
                  <a:pt x="259042" y="103595"/>
                </a:moveTo>
                <a:lnTo>
                  <a:pt x="263304" y="103595"/>
                </a:lnTo>
                <a:cubicBezTo>
                  <a:pt x="270481" y="103595"/>
                  <a:pt x="276254" y="97822"/>
                  <a:pt x="276254" y="90646"/>
                </a:cubicBezTo>
                <a:lnTo>
                  <a:pt x="276254" y="12949"/>
                </a:lnTo>
                <a:cubicBezTo>
                  <a:pt x="276254" y="7716"/>
                  <a:pt x="273124" y="2968"/>
                  <a:pt x="268268" y="971"/>
                </a:cubicBezTo>
                <a:cubicBezTo>
                  <a:pt x="263412" y="-1025"/>
                  <a:pt x="257855" y="108"/>
                  <a:pt x="254132" y="3777"/>
                </a:cubicBezTo>
                <a:lnTo>
                  <a:pt x="226237" y="31726"/>
                </a:lnTo>
                <a:cubicBezTo>
                  <a:pt x="202334" y="11924"/>
                  <a:pt x="171579" y="0"/>
                  <a:pt x="138127" y="0"/>
                </a:cubicBezTo>
                <a:cubicBezTo>
                  <a:pt x="68524" y="0"/>
                  <a:pt x="10953" y="51474"/>
                  <a:pt x="1403" y="118433"/>
                </a:cubicBezTo>
                <a:cubicBezTo>
                  <a:pt x="54" y="127875"/>
                  <a:pt x="6583" y="136616"/>
                  <a:pt x="16025" y="137965"/>
                </a:cubicBezTo>
                <a:cubicBezTo>
                  <a:pt x="25467" y="139314"/>
                  <a:pt x="34208" y="132731"/>
                  <a:pt x="35557" y="123343"/>
                </a:cubicBezTo>
                <a:cubicBezTo>
                  <a:pt x="42733" y="73110"/>
                  <a:pt x="85952" y="34532"/>
                  <a:pt x="138127" y="34532"/>
                </a:cubicBezTo>
                <a:cubicBezTo>
                  <a:pt x="162083" y="34532"/>
                  <a:pt x="184097" y="42625"/>
                  <a:pt x="201633" y="56276"/>
                </a:cubicBezTo>
                <a:lnTo>
                  <a:pt x="176436" y="81473"/>
                </a:lnTo>
                <a:cubicBezTo>
                  <a:pt x="172713" y="85196"/>
                  <a:pt x="171633" y="90754"/>
                  <a:pt x="173630" y="95610"/>
                </a:cubicBezTo>
                <a:cubicBezTo>
                  <a:pt x="175626" y="100466"/>
                  <a:pt x="180374" y="103595"/>
                  <a:pt x="185608" y="103595"/>
                </a:cubicBezTo>
                <a:lnTo>
                  <a:pt x="259042" y="103595"/>
                </a:lnTo>
                <a:close/>
                <a:moveTo>
                  <a:pt x="274905" y="157821"/>
                </a:moveTo>
                <a:cubicBezTo>
                  <a:pt x="276254" y="148378"/>
                  <a:pt x="269671" y="139638"/>
                  <a:pt x="260283" y="138289"/>
                </a:cubicBezTo>
                <a:cubicBezTo>
                  <a:pt x="250895" y="136940"/>
                  <a:pt x="242100" y="143522"/>
                  <a:pt x="240751" y="152911"/>
                </a:cubicBezTo>
                <a:cubicBezTo>
                  <a:pt x="233575" y="203090"/>
                  <a:pt x="190356" y="241668"/>
                  <a:pt x="138181" y="241668"/>
                </a:cubicBezTo>
                <a:cubicBezTo>
                  <a:pt x="114224" y="241668"/>
                  <a:pt x="92210" y="233575"/>
                  <a:pt x="74675" y="219924"/>
                </a:cubicBezTo>
                <a:lnTo>
                  <a:pt x="99818" y="194780"/>
                </a:lnTo>
                <a:cubicBezTo>
                  <a:pt x="103541" y="191058"/>
                  <a:pt x="104620" y="185500"/>
                  <a:pt x="102624" y="180644"/>
                </a:cubicBezTo>
                <a:cubicBezTo>
                  <a:pt x="100628" y="175788"/>
                  <a:pt x="95879" y="172659"/>
                  <a:pt x="90646" y="172659"/>
                </a:cubicBezTo>
                <a:lnTo>
                  <a:pt x="12949" y="172659"/>
                </a:lnTo>
                <a:cubicBezTo>
                  <a:pt x="5773" y="172659"/>
                  <a:pt x="0" y="178432"/>
                  <a:pt x="0" y="185608"/>
                </a:cubicBezTo>
                <a:lnTo>
                  <a:pt x="0" y="263304"/>
                </a:lnTo>
                <a:cubicBezTo>
                  <a:pt x="0" y="268538"/>
                  <a:pt x="3129" y="273286"/>
                  <a:pt x="7985" y="275283"/>
                </a:cubicBezTo>
                <a:cubicBezTo>
                  <a:pt x="12841" y="277279"/>
                  <a:pt x="18399" y="276146"/>
                  <a:pt x="22122" y="272477"/>
                </a:cubicBezTo>
                <a:lnTo>
                  <a:pt x="50071" y="244528"/>
                </a:lnTo>
                <a:cubicBezTo>
                  <a:pt x="73919" y="264330"/>
                  <a:pt x="104674" y="276254"/>
                  <a:pt x="138127" y="276254"/>
                </a:cubicBezTo>
                <a:cubicBezTo>
                  <a:pt x="207730" y="276254"/>
                  <a:pt x="265301" y="224780"/>
                  <a:pt x="274851" y="15782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1" name="Text 19"/>
          <p:cNvSpPr/>
          <p:nvPr/>
        </p:nvSpPr>
        <p:spPr>
          <a:xfrm>
            <a:off x="4963144" y="1510187"/>
            <a:ext cx="819553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订阅服务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75095" y="1952193"/>
            <a:ext cx="3278211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月度/年度订阅费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38262" y="2173196"/>
            <a:ext cx="3351879" cy="33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7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59-99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475095" y="2504701"/>
            <a:ext cx="3278211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元/月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528044" y="2891456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Text 24"/>
          <p:cNvSpPr/>
          <p:nvPr/>
        </p:nvSpPr>
        <p:spPr>
          <a:xfrm>
            <a:off x="4719120" y="2836205"/>
            <a:ext cx="1086598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AI健康分析报告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528044" y="3186127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8" name="Text 26"/>
          <p:cNvSpPr/>
          <p:nvPr/>
        </p:nvSpPr>
        <p:spPr>
          <a:xfrm>
            <a:off x="4719120" y="3130876"/>
            <a:ext cx="957680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远程医疗对接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528044" y="3480798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0" name="Text 28"/>
          <p:cNvSpPr/>
          <p:nvPr/>
        </p:nvSpPr>
        <p:spPr>
          <a:xfrm>
            <a:off x="4719120" y="3425547"/>
            <a:ext cx="957680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紧急求助服务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528044" y="3775468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Text 30"/>
          <p:cNvSpPr/>
          <p:nvPr/>
        </p:nvSpPr>
        <p:spPr>
          <a:xfrm>
            <a:off x="4719120" y="3720218"/>
            <a:ext cx="1381269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家人端App高级功能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149055" y="1289184"/>
            <a:ext cx="3674175" cy="2873039"/>
          </a:xfrm>
          <a:custGeom>
            <a:avLst/>
            <a:gdLst/>
            <a:ahLst/>
            <a:cxnLst/>
            <a:rect l="l" t="t" r="r" b="b"/>
            <a:pathLst>
              <a:path w="3674175" h="2873039">
                <a:moveTo>
                  <a:pt x="36834" y="0"/>
                </a:moveTo>
                <a:lnTo>
                  <a:pt x="3600510" y="0"/>
                </a:lnTo>
                <a:cubicBezTo>
                  <a:pt x="3641167" y="0"/>
                  <a:pt x="3674175" y="33008"/>
                  <a:pt x="3674175" y="73665"/>
                </a:cubicBezTo>
                <a:lnTo>
                  <a:pt x="3674175" y="2799375"/>
                </a:lnTo>
                <a:cubicBezTo>
                  <a:pt x="3674175" y="2840031"/>
                  <a:pt x="3641167" y="2873039"/>
                  <a:pt x="3600510" y="2873039"/>
                </a:cubicBezTo>
                <a:lnTo>
                  <a:pt x="36834" y="2873039"/>
                </a:lnTo>
                <a:cubicBezTo>
                  <a:pt x="16491" y="2873039"/>
                  <a:pt x="0" y="2856548"/>
                  <a:pt x="0" y="2836205"/>
                </a:cubicBezTo>
                <a:lnTo>
                  <a:pt x="0" y="36834"/>
                </a:lnTo>
                <a:cubicBezTo>
                  <a:pt x="0" y="16505"/>
                  <a:pt x="16505" y="0"/>
                  <a:pt x="36834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149055" y="1289184"/>
            <a:ext cx="36834" cy="2873039"/>
          </a:xfrm>
          <a:custGeom>
            <a:avLst/>
            <a:gdLst/>
            <a:ahLst/>
            <a:cxnLst/>
            <a:rect l="l" t="t" r="r" b="b"/>
            <a:pathLst>
              <a:path w="36834" h="2873039">
                <a:moveTo>
                  <a:pt x="36834" y="0"/>
                </a:moveTo>
                <a:lnTo>
                  <a:pt x="36834" y="0"/>
                </a:lnTo>
                <a:lnTo>
                  <a:pt x="36834" y="2873039"/>
                </a:lnTo>
                <a:lnTo>
                  <a:pt x="36834" y="2873039"/>
                </a:lnTo>
                <a:cubicBezTo>
                  <a:pt x="16491" y="2873039"/>
                  <a:pt x="0" y="2856548"/>
                  <a:pt x="0" y="2836205"/>
                </a:cubicBezTo>
                <a:lnTo>
                  <a:pt x="0" y="36834"/>
                </a:lnTo>
                <a:cubicBezTo>
                  <a:pt x="0" y="16505"/>
                  <a:pt x="16505" y="0"/>
                  <a:pt x="36834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Shape 33"/>
          <p:cNvSpPr/>
          <p:nvPr/>
        </p:nvSpPr>
        <p:spPr>
          <a:xfrm>
            <a:off x="8425309" y="1519396"/>
            <a:ext cx="276254" cy="276254"/>
          </a:xfrm>
          <a:custGeom>
            <a:avLst/>
            <a:gdLst/>
            <a:ahLst/>
            <a:cxnLst/>
            <a:rect l="l" t="t" r="r" b="b"/>
            <a:pathLst>
              <a:path w="276254" h="276254">
                <a:moveTo>
                  <a:pt x="34532" y="34532"/>
                </a:moveTo>
                <a:cubicBezTo>
                  <a:pt x="34532" y="24982"/>
                  <a:pt x="26816" y="17266"/>
                  <a:pt x="17266" y="17266"/>
                </a:cubicBezTo>
                <a:cubicBezTo>
                  <a:pt x="7716" y="17266"/>
                  <a:pt x="0" y="24982"/>
                  <a:pt x="0" y="34532"/>
                </a:cubicBezTo>
                <a:lnTo>
                  <a:pt x="0" y="215823"/>
                </a:lnTo>
                <a:cubicBezTo>
                  <a:pt x="0" y="239672"/>
                  <a:pt x="19316" y="258988"/>
                  <a:pt x="43165" y="258988"/>
                </a:cubicBezTo>
                <a:lnTo>
                  <a:pt x="258988" y="258988"/>
                </a:lnTo>
                <a:cubicBezTo>
                  <a:pt x="268538" y="258988"/>
                  <a:pt x="276254" y="251272"/>
                  <a:pt x="276254" y="241722"/>
                </a:cubicBezTo>
                <a:cubicBezTo>
                  <a:pt x="276254" y="232172"/>
                  <a:pt x="268538" y="224456"/>
                  <a:pt x="258988" y="224456"/>
                </a:cubicBezTo>
                <a:lnTo>
                  <a:pt x="43165" y="224456"/>
                </a:lnTo>
                <a:cubicBezTo>
                  <a:pt x="38417" y="224456"/>
                  <a:pt x="34532" y="220571"/>
                  <a:pt x="34532" y="215823"/>
                </a:cubicBezTo>
                <a:lnTo>
                  <a:pt x="34532" y="34532"/>
                </a:lnTo>
                <a:close/>
                <a:moveTo>
                  <a:pt x="253916" y="81257"/>
                </a:moveTo>
                <a:cubicBezTo>
                  <a:pt x="260661" y="74513"/>
                  <a:pt x="260661" y="63560"/>
                  <a:pt x="253916" y="56815"/>
                </a:cubicBezTo>
                <a:cubicBezTo>
                  <a:pt x="247172" y="50071"/>
                  <a:pt x="236219" y="50071"/>
                  <a:pt x="229474" y="56815"/>
                </a:cubicBezTo>
                <a:lnTo>
                  <a:pt x="172659" y="113685"/>
                </a:lnTo>
                <a:lnTo>
                  <a:pt x="141688" y="82768"/>
                </a:lnTo>
                <a:cubicBezTo>
                  <a:pt x="134943" y="76024"/>
                  <a:pt x="123990" y="76024"/>
                  <a:pt x="117246" y="82768"/>
                </a:cubicBezTo>
                <a:lnTo>
                  <a:pt x="65448" y="134566"/>
                </a:lnTo>
                <a:cubicBezTo>
                  <a:pt x="58704" y="141310"/>
                  <a:pt x="58704" y="152263"/>
                  <a:pt x="65448" y="159008"/>
                </a:cubicBezTo>
                <a:cubicBezTo>
                  <a:pt x="72193" y="165752"/>
                  <a:pt x="83146" y="165752"/>
                  <a:pt x="89890" y="159008"/>
                </a:cubicBezTo>
                <a:lnTo>
                  <a:pt x="129494" y="119404"/>
                </a:lnTo>
                <a:lnTo>
                  <a:pt x="160465" y="150375"/>
                </a:lnTo>
                <a:cubicBezTo>
                  <a:pt x="167209" y="157119"/>
                  <a:pt x="178162" y="157119"/>
                  <a:pt x="184907" y="150375"/>
                </a:cubicBezTo>
                <a:lnTo>
                  <a:pt x="253970" y="81311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6" name="Text 34"/>
          <p:cNvSpPr/>
          <p:nvPr/>
        </p:nvSpPr>
        <p:spPr>
          <a:xfrm>
            <a:off x="8844293" y="1510187"/>
            <a:ext cx="819553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数据增值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356245" y="1952193"/>
            <a:ext cx="3278211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规模化利润来源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333224" y="2173196"/>
            <a:ext cx="3324254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数据授权费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409194" y="2670453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0" name="Text 38"/>
          <p:cNvSpPr/>
          <p:nvPr/>
        </p:nvSpPr>
        <p:spPr>
          <a:xfrm>
            <a:off x="8600269" y="2615202"/>
            <a:ext cx="1252350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药企真实世界研究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409194" y="2965124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2" name="Text 40"/>
          <p:cNvSpPr/>
          <p:nvPr/>
        </p:nvSpPr>
        <p:spPr>
          <a:xfrm>
            <a:off x="8600269" y="2909873"/>
            <a:ext cx="1252350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保险公司风险评估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409194" y="3259795"/>
            <a:ext cx="96689" cy="110502"/>
          </a:xfrm>
          <a:custGeom>
            <a:avLst/>
            <a:gdLst/>
            <a:ahLst/>
            <a:cxnLst/>
            <a:rect l="l" t="t" r="r" b="b"/>
            <a:pathLst>
              <a:path w="96689" h="110502">
                <a:moveTo>
                  <a:pt x="93840" y="15129"/>
                </a:moveTo>
                <a:cubicBezTo>
                  <a:pt x="96926" y="17374"/>
                  <a:pt x="97617" y="21690"/>
                  <a:pt x="95372" y="24777"/>
                </a:cubicBezTo>
                <a:lnTo>
                  <a:pt x="40122" y="100746"/>
                </a:lnTo>
                <a:cubicBezTo>
                  <a:pt x="38935" y="102387"/>
                  <a:pt x="37100" y="103401"/>
                  <a:pt x="35071" y="103574"/>
                </a:cubicBezTo>
                <a:cubicBezTo>
                  <a:pt x="33043" y="103746"/>
                  <a:pt x="31079" y="102991"/>
                  <a:pt x="29654" y="101566"/>
                </a:cubicBezTo>
                <a:lnTo>
                  <a:pt x="2029" y="73941"/>
                </a:lnTo>
                <a:cubicBezTo>
                  <a:pt x="-669" y="71243"/>
                  <a:pt x="-669" y="66862"/>
                  <a:pt x="2029" y="64164"/>
                </a:cubicBezTo>
                <a:cubicBezTo>
                  <a:pt x="4727" y="61466"/>
                  <a:pt x="9108" y="61466"/>
                  <a:pt x="11806" y="64164"/>
                </a:cubicBezTo>
                <a:lnTo>
                  <a:pt x="33712" y="86070"/>
                </a:lnTo>
                <a:lnTo>
                  <a:pt x="84214" y="16640"/>
                </a:lnTo>
                <a:cubicBezTo>
                  <a:pt x="86459" y="13554"/>
                  <a:pt x="90775" y="12863"/>
                  <a:pt x="93862" y="151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4" name="Text 42"/>
          <p:cNvSpPr/>
          <p:nvPr/>
        </p:nvSpPr>
        <p:spPr>
          <a:xfrm>
            <a:off x="8600269" y="3204544"/>
            <a:ext cx="1473353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anonymized用药数据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68338" y="4346393"/>
            <a:ext cx="11455323" cy="2513909"/>
          </a:xfrm>
          <a:custGeom>
            <a:avLst/>
            <a:gdLst/>
            <a:ahLst/>
            <a:cxnLst/>
            <a:rect l="l" t="t" r="r" b="b"/>
            <a:pathLst>
              <a:path w="11455323" h="2513909">
                <a:moveTo>
                  <a:pt x="73658" y="0"/>
                </a:moveTo>
                <a:lnTo>
                  <a:pt x="11381666" y="0"/>
                </a:lnTo>
                <a:cubicBezTo>
                  <a:pt x="11422346" y="0"/>
                  <a:pt x="11455323" y="32978"/>
                  <a:pt x="11455323" y="73658"/>
                </a:cubicBezTo>
                <a:lnTo>
                  <a:pt x="11455323" y="2440252"/>
                </a:lnTo>
                <a:cubicBezTo>
                  <a:pt x="11455323" y="2480932"/>
                  <a:pt x="11422346" y="2513909"/>
                  <a:pt x="11381666" y="2513909"/>
                </a:cubicBezTo>
                <a:lnTo>
                  <a:pt x="73658" y="2513909"/>
                </a:lnTo>
                <a:cubicBezTo>
                  <a:pt x="32978" y="2513909"/>
                  <a:pt x="0" y="2480932"/>
                  <a:pt x="0" y="2440252"/>
                </a:cubicBezTo>
                <a:lnTo>
                  <a:pt x="0" y="73658"/>
                </a:lnTo>
                <a:cubicBezTo>
                  <a:pt x="0" y="33005"/>
                  <a:pt x="33005" y="0"/>
                  <a:pt x="73658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616967" y="4604230"/>
            <a:ext cx="221003" cy="221003"/>
          </a:xfrm>
          <a:custGeom>
            <a:avLst/>
            <a:gdLst/>
            <a:ahLst/>
            <a:cxnLst/>
            <a:rect l="l" t="t" r="r" b="b"/>
            <a:pathLst>
              <a:path w="221003" h="221003">
                <a:moveTo>
                  <a:pt x="13813" y="13813"/>
                </a:moveTo>
                <a:cubicBezTo>
                  <a:pt x="21453" y="13813"/>
                  <a:pt x="27625" y="19985"/>
                  <a:pt x="27625" y="27625"/>
                </a:cubicBezTo>
                <a:lnTo>
                  <a:pt x="27625" y="172659"/>
                </a:lnTo>
                <a:cubicBezTo>
                  <a:pt x="27625" y="176457"/>
                  <a:pt x="30733" y="179565"/>
                  <a:pt x="34532" y="179565"/>
                </a:cubicBezTo>
                <a:lnTo>
                  <a:pt x="207190" y="179565"/>
                </a:lnTo>
                <a:cubicBezTo>
                  <a:pt x="214830" y="179565"/>
                  <a:pt x="221003" y="185738"/>
                  <a:pt x="221003" y="193378"/>
                </a:cubicBezTo>
                <a:cubicBezTo>
                  <a:pt x="221003" y="201018"/>
                  <a:pt x="214830" y="207190"/>
                  <a:pt x="207190" y="207190"/>
                </a:cubicBezTo>
                <a:lnTo>
                  <a:pt x="34532" y="207190"/>
                </a:lnTo>
                <a:cubicBezTo>
                  <a:pt x="15453" y="207190"/>
                  <a:pt x="0" y="191737"/>
                  <a:pt x="0" y="172659"/>
                </a:cubicBezTo>
                <a:lnTo>
                  <a:pt x="0" y="27625"/>
                </a:lnTo>
                <a:cubicBezTo>
                  <a:pt x="0" y="19985"/>
                  <a:pt x="6173" y="13813"/>
                  <a:pt x="13813" y="13813"/>
                </a:cubicBezTo>
                <a:close/>
                <a:moveTo>
                  <a:pt x="103595" y="41438"/>
                </a:moveTo>
                <a:cubicBezTo>
                  <a:pt x="106487" y="41438"/>
                  <a:pt x="109250" y="42647"/>
                  <a:pt x="111235" y="44805"/>
                </a:cubicBezTo>
                <a:lnTo>
                  <a:pt x="141925" y="78258"/>
                </a:lnTo>
                <a:lnTo>
                  <a:pt x="161867" y="58272"/>
                </a:lnTo>
                <a:cubicBezTo>
                  <a:pt x="165925" y="54215"/>
                  <a:pt x="172486" y="54215"/>
                  <a:pt x="176500" y="58272"/>
                </a:cubicBezTo>
                <a:lnTo>
                  <a:pt x="204126" y="85898"/>
                </a:lnTo>
                <a:cubicBezTo>
                  <a:pt x="206068" y="87840"/>
                  <a:pt x="207147" y="90473"/>
                  <a:pt x="207147" y="93236"/>
                </a:cubicBezTo>
                <a:lnTo>
                  <a:pt x="207147" y="141580"/>
                </a:lnTo>
                <a:cubicBezTo>
                  <a:pt x="207147" y="147321"/>
                  <a:pt x="202529" y="151940"/>
                  <a:pt x="196788" y="151940"/>
                </a:cubicBezTo>
                <a:lnTo>
                  <a:pt x="65567" y="151940"/>
                </a:lnTo>
                <a:cubicBezTo>
                  <a:pt x="59826" y="151940"/>
                  <a:pt x="55208" y="147321"/>
                  <a:pt x="55208" y="141580"/>
                </a:cubicBezTo>
                <a:lnTo>
                  <a:pt x="55208" y="93236"/>
                </a:lnTo>
                <a:cubicBezTo>
                  <a:pt x="55208" y="90646"/>
                  <a:pt x="56200" y="88142"/>
                  <a:pt x="57927" y="86243"/>
                </a:cubicBezTo>
                <a:lnTo>
                  <a:pt x="95912" y="44805"/>
                </a:lnTo>
                <a:cubicBezTo>
                  <a:pt x="97854" y="42647"/>
                  <a:pt x="100660" y="41438"/>
                  <a:pt x="103552" y="4143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7" name="Text 45"/>
          <p:cNvSpPr/>
          <p:nvPr/>
        </p:nvSpPr>
        <p:spPr>
          <a:xfrm>
            <a:off x="865595" y="4567396"/>
            <a:ext cx="10847565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收入增长曲线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89341" y="5046236"/>
            <a:ext cx="3545257" cy="1593063"/>
          </a:xfrm>
          <a:custGeom>
            <a:avLst/>
            <a:gdLst/>
            <a:ahLst/>
            <a:cxnLst/>
            <a:rect l="l" t="t" r="r" b="b"/>
            <a:pathLst>
              <a:path w="3545257" h="1593063">
                <a:moveTo>
                  <a:pt x="73663" y="0"/>
                </a:moveTo>
                <a:lnTo>
                  <a:pt x="3471594" y="0"/>
                </a:lnTo>
                <a:cubicBezTo>
                  <a:pt x="3512277" y="0"/>
                  <a:pt x="3545257" y="32980"/>
                  <a:pt x="3545257" y="73663"/>
                </a:cubicBezTo>
                <a:lnTo>
                  <a:pt x="3545257" y="1519400"/>
                </a:lnTo>
                <a:cubicBezTo>
                  <a:pt x="3545257" y="1560083"/>
                  <a:pt x="3512277" y="1593063"/>
                  <a:pt x="3471594" y="1593063"/>
                </a:cubicBezTo>
                <a:lnTo>
                  <a:pt x="73663" y="1593063"/>
                </a:lnTo>
                <a:cubicBezTo>
                  <a:pt x="32980" y="1593063"/>
                  <a:pt x="0" y="1560083"/>
                  <a:pt x="0" y="1519400"/>
                </a:cubicBezTo>
                <a:lnTo>
                  <a:pt x="0" y="73663"/>
                </a:lnTo>
                <a:cubicBezTo>
                  <a:pt x="0" y="33007"/>
                  <a:pt x="33007" y="0"/>
                  <a:pt x="7366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773511" y="5230405"/>
            <a:ext cx="515674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第1-2年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3439144" y="5267239"/>
            <a:ext cx="580133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硬件为主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73511" y="5598743"/>
            <a:ext cx="3250586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硬件销售带来初始现金流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73511" y="5893414"/>
            <a:ext cx="3250586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订阅服务渗透率逐步提升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73511" y="6192689"/>
            <a:ext cx="3176918" cy="9208"/>
          </a:xfrm>
          <a:custGeom>
            <a:avLst/>
            <a:gdLst/>
            <a:ahLst/>
            <a:cxnLst/>
            <a:rect l="l" t="t" r="r" b="b"/>
            <a:pathLst>
              <a:path w="3176918" h="9208">
                <a:moveTo>
                  <a:pt x="0" y="0"/>
                </a:moveTo>
                <a:lnTo>
                  <a:pt x="3176918" y="0"/>
                </a:lnTo>
                <a:lnTo>
                  <a:pt x="3176918" y="9208"/>
                </a:lnTo>
                <a:lnTo>
                  <a:pt x="0" y="9208"/>
                </a:lnTo>
                <a:lnTo>
                  <a:pt x="0" y="0"/>
                </a:lnTo>
                <a:close/>
              </a:path>
            </a:pathLst>
          </a:custGeom>
          <a:solidFill>
            <a:srgbClr val="6B7D8B">
              <a:alpha val="30196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773511" y="6270961"/>
            <a:ext cx="3241378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收入占比: 硬件80%, 订阅20%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323156" y="5046236"/>
            <a:ext cx="3545257" cy="1593063"/>
          </a:xfrm>
          <a:custGeom>
            <a:avLst/>
            <a:gdLst/>
            <a:ahLst/>
            <a:cxnLst/>
            <a:rect l="l" t="t" r="r" b="b"/>
            <a:pathLst>
              <a:path w="3545257" h="1593063">
                <a:moveTo>
                  <a:pt x="73663" y="0"/>
                </a:moveTo>
                <a:lnTo>
                  <a:pt x="3471594" y="0"/>
                </a:lnTo>
                <a:cubicBezTo>
                  <a:pt x="3512277" y="0"/>
                  <a:pt x="3545257" y="32980"/>
                  <a:pt x="3545257" y="73663"/>
                </a:cubicBezTo>
                <a:lnTo>
                  <a:pt x="3545257" y="1519400"/>
                </a:lnTo>
                <a:cubicBezTo>
                  <a:pt x="3545257" y="1560083"/>
                  <a:pt x="3512277" y="1593063"/>
                  <a:pt x="3471594" y="1593063"/>
                </a:cubicBezTo>
                <a:lnTo>
                  <a:pt x="73663" y="1593063"/>
                </a:lnTo>
                <a:cubicBezTo>
                  <a:pt x="32980" y="1593063"/>
                  <a:pt x="0" y="1560083"/>
                  <a:pt x="0" y="1519400"/>
                </a:cubicBezTo>
                <a:lnTo>
                  <a:pt x="0" y="73663"/>
                </a:lnTo>
                <a:cubicBezTo>
                  <a:pt x="0" y="33007"/>
                  <a:pt x="33007" y="0"/>
                  <a:pt x="7366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4507325" y="5230405"/>
            <a:ext cx="543299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第3-4年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7172958" y="5267239"/>
            <a:ext cx="580133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订阅增长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507325" y="5598743"/>
            <a:ext cx="3250586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用户基数扩大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4507325" y="5893414"/>
            <a:ext cx="3250586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订阅服务成为稳定收入来源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4507325" y="6192689"/>
            <a:ext cx="3176918" cy="9208"/>
          </a:xfrm>
          <a:custGeom>
            <a:avLst/>
            <a:gdLst/>
            <a:ahLst/>
            <a:cxnLst/>
            <a:rect l="l" t="t" r="r" b="b"/>
            <a:pathLst>
              <a:path w="3176918" h="9208">
                <a:moveTo>
                  <a:pt x="0" y="0"/>
                </a:moveTo>
                <a:lnTo>
                  <a:pt x="3176918" y="0"/>
                </a:lnTo>
                <a:lnTo>
                  <a:pt x="3176918" y="9208"/>
                </a:lnTo>
                <a:lnTo>
                  <a:pt x="0" y="9208"/>
                </a:lnTo>
                <a:lnTo>
                  <a:pt x="0" y="0"/>
                </a:lnTo>
                <a:close/>
              </a:path>
            </a:pathLst>
          </a:custGeom>
          <a:solidFill>
            <a:srgbClr val="6B7D8B">
              <a:alpha val="30196"/>
            </a:srgbClr>
          </a:solidFill>
          <a:ln/>
        </p:spPr>
      </p:sp>
      <p:sp>
        <p:nvSpPr>
          <p:cNvPr id="61" name="Text 59"/>
          <p:cNvSpPr/>
          <p:nvPr/>
        </p:nvSpPr>
        <p:spPr>
          <a:xfrm>
            <a:off x="4507325" y="6270961"/>
            <a:ext cx="3241378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收入占比: 硬件60%, 订阅40%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056970" y="5046236"/>
            <a:ext cx="3545257" cy="1593063"/>
          </a:xfrm>
          <a:custGeom>
            <a:avLst/>
            <a:gdLst/>
            <a:ahLst/>
            <a:cxnLst/>
            <a:rect l="l" t="t" r="r" b="b"/>
            <a:pathLst>
              <a:path w="3545257" h="1593063">
                <a:moveTo>
                  <a:pt x="73663" y="0"/>
                </a:moveTo>
                <a:lnTo>
                  <a:pt x="3471594" y="0"/>
                </a:lnTo>
                <a:cubicBezTo>
                  <a:pt x="3512277" y="0"/>
                  <a:pt x="3545257" y="32980"/>
                  <a:pt x="3545257" y="73663"/>
                </a:cubicBezTo>
                <a:lnTo>
                  <a:pt x="3545257" y="1519400"/>
                </a:lnTo>
                <a:cubicBezTo>
                  <a:pt x="3545257" y="1560083"/>
                  <a:pt x="3512277" y="1593063"/>
                  <a:pt x="3471594" y="1593063"/>
                </a:cubicBezTo>
                <a:lnTo>
                  <a:pt x="73663" y="1593063"/>
                </a:lnTo>
                <a:cubicBezTo>
                  <a:pt x="32980" y="1593063"/>
                  <a:pt x="0" y="1560083"/>
                  <a:pt x="0" y="1519400"/>
                </a:cubicBezTo>
                <a:lnTo>
                  <a:pt x="0" y="73663"/>
                </a:lnTo>
                <a:cubicBezTo>
                  <a:pt x="0" y="33007"/>
                  <a:pt x="33007" y="0"/>
                  <a:pt x="7366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63" name="Text 61"/>
          <p:cNvSpPr/>
          <p:nvPr/>
        </p:nvSpPr>
        <p:spPr>
          <a:xfrm>
            <a:off x="8241139" y="5230405"/>
            <a:ext cx="497257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第5年+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0906772" y="5267239"/>
            <a:ext cx="580133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数据增值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241139" y="5598743"/>
            <a:ext cx="3250586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规模化用户数据创造利润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241139" y="5893414"/>
            <a:ext cx="3250586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数据增值成为重要收入来源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8241139" y="6192689"/>
            <a:ext cx="3176918" cy="9208"/>
          </a:xfrm>
          <a:custGeom>
            <a:avLst/>
            <a:gdLst/>
            <a:ahLst/>
            <a:cxnLst/>
            <a:rect l="l" t="t" r="r" b="b"/>
            <a:pathLst>
              <a:path w="3176918" h="9208">
                <a:moveTo>
                  <a:pt x="0" y="0"/>
                </a:moveTo>
                <a:lnTo>
                  <a:pt x="3176918" y="0"/>
                </a:lnTo>
                <a:lnTo>
                  <a:pt x="3176918" y="9208"/>
                </a:lnTo>
                <a:lnTo>
                  <a:pt x="0" y="9208"/>
                </a:lnTo>
                <a:lnTo>
                  <a:pt x="0" y="0"/>
                </a:lnTo>
                <a:close/>
              </a:path>
            </a:pathLst>
          </a:custGeom>
          <a:solidFill>
            <a:srgbClr val="6B7D8B">
              <a:alpha val="30196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8241139" y="6270961"/>
            <a:ext cx="3241378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收入占比: 硬件45%, 订阅40%, 数据15%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381000"/>
            <a:ext cx="381000" cy="31750"/>
          </a:xfrm>
          <a:custGeom>
            <a:avLst/>
            <a:gdLst/>
            <a:ahLst/>
            <a:cxnLst/>
            <a:rect l="l" t="t" r="r" b="b"/>
            <a:pathLst>
              <a:path w="381000" h="31750">
                <a:moveTo>
                  <a:pt x="0" y="0"/>
                </a:moveTo>
                <a:lnTo>
                  <a:pt x="381000" y="0"/>
                </a:lnTo>
                <a:lnTo>
                  <a:pt x="381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793750" y="317500"/>
            <a:ext cx="1936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spc="175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Go-to-Market Strategy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Go-to-Market策略: 从核心用户到生态合作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111250"/>
            <a:ext cx="5683250" cy="2794000"/>
          </a:xfrm>
          <a:custGeom>
            <a:avLst/>
            <a:gdLst/>
            <a:ahLst/>
            <a:cxnLst/>
            <a:rect l="l" t="t" r="r" b="b"/>
            <a:pathLst>
              <a:path w="5683250" h="2794000">
                <a:moveTo>
                  <a:pt x="31750" y="0"/>
                </a:moveTo>
                <a:lnTo>
                  <a:pt x="5619742" y="0"/>
                </a:lnTo>
                <a:cubicBezTo>
                  <a:pt x="5654817" y="0"/>
                  <a:pt x="5683250" y="28433"/>
                  <a:pt x="5683250" y="63508"/>
                </a:cubicBezTo>
                <a:lnTo>
                  <a:pt x="5683250" y="2730492"/>
                </a:lnTo>
                <a:cubicBezTo>
                  <a:pt x="5683250" y="2765567"/>
                  <a:pt x="5654817" y="2794000"/>
                  <a:pt x="5619742" y="2794000"/>
                </a:cubicBezTo>
                <a:lnTo>
                  <a:pt x="31750" y="2794000"/>
                </a:lnTo>
                <a:cubicBezTo>
                  <a:pt x="14215" y="2794000"/>
                  <a:pt x="0" y="2779785"/>
                  <a:pt x="0" y="276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33375" y="1111250"/>
            <a:ext cx="31750" cy="2794000"/>
          </a:xfrm>
          <a:custGeom>
            <a:avLst/>
            <a:gdLst/>
            <a:ahLst/>
            <a:cxnLst/>
            <a:rect l="l" t="t" r="r" b="b"/>
            <a:pathLst>
              <a:path w="31750" h="2794000">
                <a:moveTo>
                  <a:pt x="31750" y="0"/>
                </a:moveTo>
                <a:lnTo>
                  <a:pt x="31750" y="0"/>
                </a:lnTo>
                <a:lnTo>
                  <a:pt x="31750" y="2794000"/>
                </a:lnTo>
                <a:lnTo>
                  <a:pt x="31750" y="2794000"/>
                </a:lnTo>
                <a:cubicBezTo>
                  <a:pt x="14227" y="2794000"/>
                  <a:pt x="0" y="2779773"/>
                  <a:pt x="0" y="276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539750" y="13017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649263" y="1381125"/>
            <a:ext cx="238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16000" y="1381125"/>
            <a:ext cx="841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种子用户验证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9750" y="180975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35000" y="191690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目标用户: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35000" y="212725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高龄、多重用药、子女不在身边的典型痛点用户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39750" y="247650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35000" y="258365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获取渠道: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35000" y="279400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通过养老机构/慢病管理社区获取首批1000个核心用户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39750" y="314325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35000" y="325040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关键指标: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35000" y="346075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用户留存率&gt;90%, NPS&gt;50, 服药准确率&gt;99%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33375" y="4064000"/>
            <a:ext cx="5683250" cy="2794000"/>
          </a:xfrm>
          <a:custGeom>
            <a:avLst/>
            <a:gdLst/>
            <a:ahLst/>
            <a:cxnLst/>
            <a:rect l="l" t="t" r="r" b="b"/>
            <a:pathLst>
              <a:path w="5683250" h="2794000">
                <a:moveTo>
                  <a:pt x="31750" y="0"/>
                </a:moveTo>
                <a:lnTo>
                  <a:pt x="5619742" y="0"/>
                </a:lnTo>
                <a:cubicBezTo>
                  <a:pt x="5654817" y="0"/>
                  <a:pt x="5683250" y="28433"/>
                  <a:pt x="5683250" y="63508"/>
                </a:cubicBezTo>
                <a:lnTo>
                  <a:pt x="5683250" y="2730492"/>
                </a:lnTo>
                <a:cubicBezTo>
                  <a:pt x="5683250" y="2765567"/>
                  <a:pt x="5654817" y="2794000"/>
                  <a:pt x="5619742" y="2794000"/>
                </a:cubicBezTo>
                <a:lnTo>
                  <a:pt x="31750" y="2794000"/>
                </a:lnTo>
                <a:cubicBezTo>
                  <a:pt x="14215" y="2794000"/>
                  <a:pt x="0" y="2779785"/>
                  <a:pt x="0" y="276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333375" y="4064000"/>
            <a:ext cx="31750" cy="2794000"/>
          </a:xfrm>
          <a:custGeom>
            <a:avLst/>
            <a:gdLst/>
            <a:ahLst/>
            <a:cxnLst/>
            <a:rect l="l" t="t" r="r" b="b"/>
            <a:pathLst>
              <a:path w="31750" h="2794000">
                <a:moveTo>
                  <a:pt x="31750" y="0"/>
                </a:moveTo>
                <a:lnTo>
                  <a:pt x="31750" y="0"/>
                </a:lnTo>
                <a:lnTo>
                  <a:pt x="31750" y="2794000"/>
                </a:lnTo>
                <a:lnTo>
                  <a:pt x="31750" y="2794000"/>
                </a:lnTo>
                <a:cubicBezTo>
                  <a:pt x="14227" y="2794000"/>
                  <a:pt x="0" y="2779773"/>
                  <a:pt x="0" y="276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1" name="Shape 19"/>
          <p:cNvSpPr/>
          <p:nvPr/>
        </p:nvSpPr>
        <p:spPr>
          <a:xfrm>
            <a:off x="539750" y="4254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2" name="Text 20"/>
          <p:cNvSpPr/>
          <p:nvPr/>
        </p:nvSpPr>
        <p:spPr>
          <a:xfrm>
            <a:off x="635868" y="4333875"/>
            <a:ext cx="269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16000" y="4333875"/>
            <a:ext cx="587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口碑扩散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39750" y="476250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35000" y="486965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传播渠道: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35000" y="508000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广场舞群体、老年大学、社区活动中心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39750" y="542925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635000" y="553640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激励机制: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35000" y="574675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成功推荐减免3个月订阅费,推荐越多减免越多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39750" y="609600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635000" y="620315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裂变效应: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5000" y="641350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1个满意用户带来3-5个新用户,形成指数级增长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91250" y="1111250"/>
            <a:ext cx="5683250" cy="2794000"/>
          </a:xfrm>
          <a:custGeom>
            <a:avLst/>
            <a:gdLst/>
            <a:ahLst/>
            <a:cxnLst/>
            <a:rect l="l" t="t" r="r" b="b"/>
            <a:pathLst>
              <a:path w="5683250" h="2794000">
                <a:moveTo>
                  <a:pt x="31750" y="0"/>
                </a:moveTo>
                <a:lnTo>
                  <a:pt x="5619742" y="0"/>
                </a:lnTo>
                <a:cubicBezTo>
                  <a:pt x="5654817" y="0"/>
                  <a:pt x="5683250" y="28433"/>
                  <a:pt x="5683250" y="63508"/>
                </a:cubicBezTo>
                <a:lnTo>
                  <a:pt x="5683250" y="2730492"/>
                </a:lnTo>
                <a:cubicBezTo>
                  <a:pt x="5683250" y="2765567"/>
                  <a:pt x="5654817" y="2794000"/>
                  <a:pt x="5619742" y="2794000"/>
                </a:cubicBezTo>
                <a:lnTo>
                  <a:pt x="31750" y="2794000"/>
                </a:lnTo>
                <a:cubicBezTo>
                  <a:pt x="14215" y="2794000"/>
                  <a:pt x="0" y="2779785"/>
                  <a:pt x="0" y="276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6191250" y="1111250"/>
            <a:ext cx="31750" cy="2794000"/>
          </a:xfrm>
          <a:custGeom>
            <a:avLst/>
            <a:gdLst/>
            <a:ahLst/>
            <a:cxnLst/>
            <a:rect l="l" t="t" r="r" b="b"/>
            <a:pathLst>
              <a:path w="31750" h="2794000">
                <a:moveTo>
                  <a:pt x="31750" y="0"/>
                </a:moveTo>
                <a:lnTo>
                  <a:pt x="31750" y="0"/>
                </a:lnTo>
                <a:lnTo>
                  <a:pt x="31750" y="2794000"/>
                </a:lnTo>
                <a:lnTo>
                  <a:pt x="31750" y="2794000"/>
                </a:lnTo>
                <a:cubicBezTo>
                  <a:pt x="14227" y="2794000"/>
                  <a:pt x="0" y="2779773"/>
                  <a:pt x="0" y="276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Shape 33"/>
          <p:cNvSpPr/>
          <p:nvPr/>
        </p:nvSpPr>
        <p:spPr>
          <a:xfrm>
            <a:off x="6397625" y="13017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6" name="Text 34"/>
          <p:cNvSpPr/>
          <p:nvPr/>
        </p:nvSpPr>
        <p:spPr>
          <a:xfrm>
            <a:off x="6491635" y="1381125"/>
            <a:ext cx="269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873875" y="1381125"/>
            <a:ext cx="587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渠道合作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97625" y="180975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6492875" y="191690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保险公司: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92875" y="212725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作为保单增值服务,降低理赔风险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97625" y="247650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6492875" y="258365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连锁药店: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92875" y="279400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购药满额赠送设备,促进药品销售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97625" y="314325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6492875" y="3250406"/>
            <a:ext cx="729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护理服务商: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92875" y="346075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打包服务方案,提升服务竞争力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91250" y="4064000"/>
            <a:ext cx="5683250" cy="2794000"/>
          </a:xfrm>
          <a:custGeom>
            <a:avLst/>
            <a:gdLst/>
            <a:ahLst/>
            <a:cxnLst/>
            <a:rect l="l" t="t" r="r" b="b"/>
            <a:pathLst>
              <a:path w="5683250" h="2794000">
                <a:moveTo>
                  <a:pt x="31750" y="0"/>
                </a:moveTo>
                <a:lnTo>
                  <a:pt x="5619742" y="0"/>
                </a:lnTo>
                <a:cubicBezTo>
                  <a:pt x="5654817" y="0"/>
                  <a:pt x="5683250" y="28433"/>
                  <a:pt x="5683250" y="63508"/>
                </a:cubicBezTo>
                <a:lnTo>
                  <a:pt x="5683250" y="2730492"/>
                </a:lnTo>
                <a:cubicBezTo>
                  <a:pt x="5683250" y="2765567"/>
                  <a:pt x="5654817" y="2794000"/>
                  <a:pt x="5619742" y="2794000"/>
                </a:cubicBezTo>
                <a:lnTo>
                  <a:pt x="31750" y="2794000"/>
                </a:lnTo>
                <a:cubicBezTo>
                  <a:pt x="14215" y="2794000"/>
                  <a:pt x="0" y="2779785"/>
                  <a:pt x="0" y="276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6191250" y="4064000"/>
            <a:ext cx="31750" cy="2794000"/>
          </a:xfrm>
          <a:custGeom>
            <a:avLst/>
            <a:gdLst/>
            <a:ahLst/>
            <a:cxnLst/>
            <a:rect l="l" t="t" r="r" b="b"/>
            <a:pathLst>
              <a:path w="31750" h="2794000">
                <a:moveTo>
                  <a:pt x="31750" y="0"/>
                </a:moveTo>
                <a:lnTo>
                  <a:pt x="31750" y="0"/>
                </a:lnTo>
                <a:lnTo>
                  <a:pt x="31750" y="2794000"/>
                </a:lnTo>
                <a:lnTo>
                  <a:pt x="31750" y="2794000"/>
                </a:lnTo>
                <a:cubicBezTo>
                  <a:pt x="14227" y="2794000"/>
                  <a:pt x="0" y="2779773"/>
                  <a:pt x="0" y="276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9" name="Shape 47"/>
          <p:cNvSpPr/>
          <p:nvPr/>
        </p:nvSpPr>
        <p:spPr>
          <a:xfrm>
            <a:off x="6397625" y="4254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0" name="Text 48"/>
          <p:cNvSpPr/>
          <p:nvPr/>
        </p:nvSpPr>
        <p:spPr>
          <a:xfrm>
            <a:off x="6491821" y="4333875"/>
            <a:ext cx="269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873875" y="4333875"/>
            <a:ext cx="587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生态构建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97625" y="476250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6492875" y="486965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设备生态: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492875" y="508000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血糖仪、血压计、可穿戴设备即插即用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97625" y="542925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6492875" y="553640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服务生态: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492875" y="574675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医院、药店、保险公司、养老机构全面接入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397625" y="6096000"/>
            <a:ext cx="5286375" cy="571500"/>
          </a:xfrm>
          <a:custGeom>
            <a:avLst/>
            <a:gdLst/>
            <a:ahLst/>
            <a:cxnLst/>
            <a:rect l="l" t="t" r="r" b="b"/>
            <a:pathLst>
              <a:path w="5286375" h="571500">
                <a:moveTo>
                  <a:pt x="31753" y="0"/>
                </a:moveTo>
                <a:lnTo>
                  <a:pt x="5254622" y="0"/>
                </a:lnTo>
                <a:cubicBezTo>
                  <a:pt x="5272159" y="0"/>
                  <a:pt x="5286375" y="14216"/>
                  <a:pt x="5286375" y="31753"/>
                </a:cubicBezTo>
                <a:lnTo>
                  <a:pt x="5286375" y="539747"/>
                </a:lnTo>
                <a:cubicBezTo>
                  <a:pt x="5286375" y="557284"/>
                  <a:pt x="5272159" y="571500"/>
                  <a:pt x="5254622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59" name="Text 57"/>
          <p:cNvSpPr/>
          <p:nvPr/>
        </p:nvSpPr>
        <p:spPr>
          <a:xfrm>
            <a:off x="6492875" y="620315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平台效应: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492875" y="6413500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网络越大价值越大,形成赢家通吃局面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321469" y="8262131"/>
            <a:ext cx="11549063" cy="769938"/>
          </a:xfrm>
          <a:custGeom>
            <a:avLst/>
            <a:gdLst/>
            <a:ahLst/>
            <a:cxnLst/>
            <a:rect l="l" t="t" r="r" b="b"/>
            <a:pathLst>
              <a:path w="11549063" h="769938">
                <a:moveTo>
                  <a:pt x="63497" y="0"/>
                </a:moveTo>
                <a:lnTo>
                  <a:pt x="11485566" y="0"/>
                </a:lnTo>
                <a:cubicBezTo>
                  <a:pt x="11520634" y="0"/>
                  <a:pt x="11549062" y="28428"/>
                  <a:pt x="11549062" y="63497"/>
                </a:cubicBezTo>
                <a:lnTo>
                  <a:pt x="11549063" y="706441"/>
                </a:lnTo>
                <a:cubicBezTo>
                  <a:pt x="11549062" y="741509"/>
                  <a:pt x="11520634" y="769938"/>
                  <a:pt x="11485566" y="769938"/>
                </a:cubicBezTo>
                <a:lnTo>
                  <a:pt x="63497" y="769938"/>
                </a:lnTo>
                <a:cubicBezTo>
                  <a:pt x="28428" y="769938"/>
                  <a:pt x="0" y="741509"/>
                  <a:pt x="0" y="706441"/>
                </a:cubicBezTo>
                <a:lnTo>
                  <a:pt x="0" y="63497"/>
                </a:lnTo>
                <a:cubicBezTo>
                  <a:pt x="0" y="28428"/>
                  <a:pt x="28428" y="0"/>
                  <a:pt x="63497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 w="12700">
            <a:solidFill>
              <a:srgbClr val="C5A06D">
                <a:alpha val="50196"/>
              </a:srgbClr>
            </a:solidFill>
            <a:prstDash val="solid"/>
          </a:ln>
        </p:spPr>
      </p:sp>
      <p:sp>
        <p:nvSpPr>
          <p:cNvPr id="62" name="Shape 60"/>
          <p:cNvSpPr/>
          <p:nvPr/>
        </p:nvSpPr>
        <p:spPr>
          <a:xfrm>
            <a:off x="508000" y="85518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3" name="Text 61"/>
          <p:cNvSpPr/>
          <p:nvPr/>
        </p:nvSpPr>
        <p:spPr>
          <a:xfrm>
            <a:off x="817563" y="8535975"/>
            <a:ext cx="754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用户增长路径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9371335" y="8424850"/>
            <a:ext cx="38893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1K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9403085" y="8710600"/>
            <a:ext cx="325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第1年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9907178" y="856772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55835" y="86382"/>
                </a:moveTo>
                <a:cubicBezTo>
                  <a:pt x="159711" y="82507"/>
                  <a:pt x="159711" y="76212"/>
                  <a:pt x="155835" y="72337"/>
                </a:cubicBezTo>
                <a:lnTo>
                  <a:pt x="106226" y="22727"/>
                </a:lnTo>
                <a:cubicBezTo>
                  <a:pt x="102350" y="18852"/>
                  <a:pt x="96056" y="18852"/>
                  <a:pt x="92180" y="22727"/>
                </a:cubicBezTo>
                <a:cubicBezTo>
                  <a:pt x="88305" y="26603"/>
                  <a:pt x="88305" y="32897"/>
                  <a:pt x="92180" y="36773"/>
                </a:cubicBezTo>
                <a:lnTo>
                  <a:pt x="124861" y="69453"/>
                </a:lnTo>
                <a:lnTo>
                  <a:pt x="9922" y="69453"/>
                </a:lnTo>
                <a:cubicBezTo>
                  <a:pt x="4434" y="69453"/>
                  <a:pt x="0" y="73887"/>
                  <a:pt x="0" y="79375"/>
                </a:cubicBezTo>
                <a:cubicBezTo>
                  <a:pt x="0" y="84863"/>
                  <a:pt x="4434" y="89297"/>
                  <a:pt x="9922" y="89297"/>
                </a:cubicBezTo>
                <a:lnTo>
                  <a:pt x="124861" y="89297"/>
                </a:lnTo>
                <a:lnTo>
                  <a:pt x="92180" y="121977"/>
                </a:lnTo>
                <a:cubicBezTo>
                  <a:pt x="88305" y="125853"/>
                  <a:pt x="88305" y="132147"/>
                  <a:pt x="92180" y="136023"/>
                </a:cubicBezTo>
                <a:cubicBezTo>
                  <a:pt x="96056" y="139898"/>
                  <a:pt x="102350" y="139898"/>
                  <a:pt x="106226" y="136023"/>
                </a:cubicBezTo>
                <a:lnTo>
                  <a:pt x="155835" y="86413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7" name="Text 65"/>
          <p:cNvSpPr/>
          <p:nvPr/>
        </p:nvSpPr>
        <p:spPr>
          <a:xfrm>
            <a:off x="10216741" y="8424850"/>
            <a:ext cx="666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100K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10248491" y="8710600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第3年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11031017" y="856772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55835" y="86382"/>
                </a:moveTo>
                <a:cubicBezTo>
                  <a:pt x="159711" y="82507"/>
                  <a:pt x="159711" y="76212"/>
                  <a:pt x="155835" y="72337"/>
                </a:cubicBezTo>
                <a:lnTo>
                  <a:pt x="106226" y="22727"/>
                </a:lnTo>
                <a:cubicBezTo>
                  <a:pt x="102350" y="18852"/>
                  <a:pt x="96056" y="18852"/>
                  <a:pt x="92180" y="22727"/>
                </a:cubicBezTo>
                <a:cubicBezTo>
                  <a:pt x="88305" y="26603"/>
                  <a:pt x="88305" y="32897"/>
                  <a:pt x="92180" y="36773"/>
                </a:cubicBezTo>
                <a:lnTo>
                  <a:pt x="124861" y="69453"/>
                </a:lnTo>
                <a:lnTo>
                  <a:pt x="9922" y="69453"/>
                </a:lnTo>
                <a:cubicBezTo>
                  <a:pt x="4434" y="69453"/>
                  <a:pt x="0" y="73887"/>
                  <a:pt x="0" y="79375"/>
                </a:cubicBezTo>
                <a:cubicBezTo>
                  <a:pt x="0" y="84863"/>
                  <a:pt x="4434" y="89297"/>
                  <a:pt x="9922" y="89297"/>
                </a:cubicBezTo>
                <a:lnTo>
                  <a:pt x="124861" y="89297"/>
                </a:lnTo>
                <a:lnTo>
                  <a:pt x="92180" y="121977"/>
                </a:lnTo>
                <a:cubicBezTo>
                  <a:pt x="88305" y="125853"/>
                  <a:pt x="88305" y="132147"/>
                  <a:pt x="92180" y="136023"/>
                </a:cubicBezTo>
                <a:cubicBezTo>
                  <a:pt x="96056" y="139898"/>
                  <a:pt x="102350" y="139898"/>
                  <a:pt x="106226" y="136023"/>
                </a:cubicBezTo>
                <a:lnTo>
                  <a:pt x="155835" y="86413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0" name="Text 68"/>
          <p:cNvSpPr/>
          <p:nvPr/>
        </p:nvSpPr>
        <p:spPr>
          <a:xfrm>
            <a:off x="11340579" y="8424850"/>
            <a:ext cx="4286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1M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11372329" y="8710600"/>
            <a:ext cx="365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第5年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.stocksy.com/81784024e8b6b2e779b84c4277b56ffbe4ee29fb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3" b="781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8000"/>
                </a:srgbClr>
              </a:gs>
              <a:gs pos="50000">
                <a:srgbClr val="3A5F6E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17907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" name="Text 2"/>
          <p:cNvSpPr/>
          <p:nvPr/>
        </p:nvSpPr>
        <p:spPr>
          <a:xfrm>
            <a:off x="1257300" y="1676400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spc="405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Chapter 06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71700"/>
            <a:ext cx="7200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未来生态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展望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114800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457700"/>
            <a:ext cx="69723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从单一设备到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老年健康场景中枢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895755" y="2281238"/>
            <a:ext cx="24574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Platform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095780" y="2928938"/>
            <a:ext cx="225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生态平台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439400" y="3424238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12" name="Text 9"/>
          <p:cNvSpPr/>
          <p:nvPr/>
        </p:nvSpPr>
        <p:spPr>
          <a:xfrm>
            <a:off x="8895755" y="3662362"/>
            <a:ext cx="24574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Hub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9095780" y="4310063"/>
            <a:ext cx="225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场景中枢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2133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Ecosystem Expansion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健康监测扩展: 构建全方位健康画像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333500"/>
            <a:ext cx="4552950" cy="3543300"/>
          </a:xfrm>
          <a:custGeom>
            <a:avLst/>
            <a:gdLst/>
            <a:ahLst/>
            <a:cxnLst/>
            <a:rect l="l" t="t" r="r" b="b"/>
            <a:pathLst>
              <a:path w="4552950" h="3543300">
                <a:moveTo>
                  <a:pt x="38100" y="0"/>
                </a:moveTo>
                <a:lnTo>
                  <a:pt x="4476734" y="0"/>
                </a:lnTo>
                <a:cubicBezTo>
                  <a:pt x="4518827" y="0"/>
                  <a:pt x="4552950" y="34123"/>
                  <a:pt x="4552950" y="76216"/>
                </a:cubicBezTo>
                <a:lnTo>
                  <a:pt x="4552950" y="3467084"/>
                </a:lnTo>
                <a:cubicBezTo>
                  <a:pt x="4552950" y="3509177"/>
                  <a:pt x="4518827" y="3543300"/>
                  <a:pt x="4476734" y="3543300"/>
                </a:cubicBezTo>
                <a:lnTo>
                  <a:pt x="38100" y="3543300"/>
                </a:lnTo>
                <a:cubicBezTo>
                  <a:pt x="17072" y="3543300"/>
                  <a:pt x="0" y="3526228"/>
                  <a:pt x="0" y="3505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333500"/>
            <a:ext cx="38100" cy="3543300"/>
          </a:xfrm>
          <a:custGeom>
            <a:avLst/>
            <a:gdLst/>
            <a:ahLst/>
            <a:cxnLst/>
            <a:rect l="l" t="t" r="r" b="b"/>
            <a:pathLst>
              <a:path w="38100" h="3543300">
                <a:moveTo>
                  <a:pt x="38100" y="0"/>
                </a:moveTo>
                <a:lnTo>
                  <a:pt x="38100" y="0"/>
                </a:lnTo>
                <a:lnTo>
                  <a:pt x="38100" y="3543300"/>
                </a:lnTo>
                <a:lnTo>
                  <a:pt x="38100" y="3543300"/>
                </a:lnTo>
                <a:cubicBezTo>
                  <a:pt x="17072" y="3543300"/>
                  <a:pt x="0" y="3526228"/>
                  <a:pt x="0" y="3505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85800" y="15716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60220"/>
                </a:moveTo>
                <a:lnTo>
                  <a:pt x="134503" y="48611"/>
                </a:lnTo>
                <a:cubicBezTo>
                  <a:pt x="120551" y="29301"/>
                  <a:pt x="98171" y="17859"/>
                  <a:pt x="74284" y="17859"/>
                </a:cubicBezTo>
                <a:cubicBezTo>
                  <a:pt x="33263" y="17859"/>
                  <a:pt x="0" y="51122"/>
                  <a:pt x="0" y="92143"/>
                </a:cubicBezTo>
                <a:lnTo>
                  <a:pt x="0" y="93594"/>
                </a:lnTo>
                <a:cubicBezTo>
                  <a:pt x="0" y="106766"/>
                  <a:pt x="3460" y="120383"/>
                  <a:pt x="9265" y="133945"/>
                </a:cubicBezTo>
                <a:lnTo>
                  <a:pt x="68424" y="133945"/>
                </a:lnTo>
                <a:cubicBezTo>
                  <a:pt x="70210" y="133945"/>
                  <a:pt x="71828" y="132885"/>
                  <a:pt x="72554" y="131211"/>
                </a:cubicBezTo>
                <a:lnTo>
                  <a:pt x="90301" y="88627"/>
                </a:lnTo>
                <a:cubicBezTo>
                  <a:pt x="92366" y="83716"/>
                  <a:pt x="97166" y="80479"/>
                  <a:pt x="102468" y="80367"/>
                </a:cubicBezTo>
                <a:cubicBezTo>
                  <a:pt x="107770" y="80256"/>
                  <a:pt x="112681" y="83381"/>
                  <a:pt x="114858" y="88236"/>
                </a:cubicBezTo>
                <a:lnTo>
                  <a:pt x="143489" y="151805"/>
                </a:lnTo>
                <a:lnTo>
                  <a:pt x="166594" y="105594"/>
                </a:lnTo>
                <a:cubicBezTo>
                  <a:pt x="168883" y="101073"/>
                  <a:pt x="173515" y="98171"/>
                  <a:pt x="178594" y="98171"/>
                </a:cubicBezTo>
                <a:cubicBezTo>
                  <a:pt x="183673" y="98171"/>
                  <a:pt x="188305" y="101017"/>
                  <a:pt x="190593" y="105594"/>
                </a:cubicBezTo>
                <a:lnTo>
                  <a:pt x="203541" y="131434"/>
                </a:lnTo>
                <a:cubicBezTo>
                  <a:pt x="204322" y="132941"/>
                  <a:pt x="205829" y="133890"/>
                  <a:pt x="207559" y="133890"/>
                </a:cubicBezTo>
                <a:lnTo>
                  <a:pt x="276541" y="133890"/>
                </a:lnTo>
                <a:cubicBezTo>
                  <a:pt x="282401" y="120328"/>
                  <a:pt x="285806" y="106710"/>
                  <a:pt x="285806" y="93538"/>
                </a:cubicBezTo>
                <a:lnTo>
                  <a:pt x="285806" y="92087"/>
                </a:lnTo>
                <a:cubicBezTo>
                  <a:pt x="285750" y="51122"/>
                  <a:pt x="252487" y="17859"/>
                  <a:pt x="211466" y="17859"/>
                </a:cubicBezTo>
                <a:cubicBezTo>
                  <a:pt x="187635" y="17859"/>
                  <a:pt x="165199" y="29301"/>
                  <a:pt x="151247" y="48611"/>
                </a:cubicBezTo>
                <a:lnTo>
                  <a:pt x="142875" y="60164"/>
                </a:lnTo>
                <a:close/>
                <a:moveTo>
                  <a:pt x="262086" y="160734"/>
                </a:moveTo>
                <a:lnTo>
                  <a:pt x="207504" y="160734"/>
                </a:lnTo>
                <a:cubicBezTo>
                  <a:pt x="195672" y="160734"/>
                  <a:pt x="184845" y="154037"/>
                  <a:pt x="179543" y="143433"/>
                </a:cubicBezTo>
                <a:lnTo>
                  <a:pt x="178594" y="141536"/>
                </a:lnTo>
                <a:lnTo>
                  <a:pt x="154874" y="189030"/>
                </a:lnTo>
                <a:cubicBezTo>
                  <a:pt x="152586" y="193663"/>
                  <a:pt x="147786" y="196565"/>
                  <a:pt x="142596" y="196453"/>
                </a:cubicBezTo>
                <a:cubicBezTo>
                  <a:pt x="137406" y="196342"/>
                  <a:pt x="132773" y="193272"/>
                  <a:pt x="130652" y="188584"/>
                </a:cubicBezTo>
                <a:lnTo>
                  <a:pt x="103138" y="127471"/>
                </a:lnTo>
                <a:lnTo>
                  <a:pt x="97278" y="141536"/>
                </a:lnTo>
                <a:cubicBezTo>
                  <a:pt x="92422" y="153200"/>
                  <a:pt x="81037" y="160790"/>
                  <a:pt x="68424" y="160790"/>
                </a:cubicBezTo>
                <a:lnTo>
                  <a:pt x="23664" y="160790"/>
                </a:lnTo>
                <a:cubicBezTo>
                  <a:pt x="50006" y="201978"/>
                  <a:pt x="92311" y="239874"/>
                  <a:pt x="118765" y="260077"/>
                </a:cubicBezTo>
                <a:cubicBezTo>
                  <a:pt x="125685" y="265323"/>
                  <a:pt x="134169" y="267946"/>
                  <a:pt x="142819" y="267946"/>
                </a:cubicBezTo>
                <a:cubicBezTo>
                  <a:pt x="151470" y="267946"/>
                  <a:pt x="160009" y="265379"/>
                  <a:pt x="166874" y="260077"/>
                </a:cubicBezTo>
                <a:cubicBezTo>
                  <a:pt x="193439" y="239818"/>
                  <a:pt x="235744" y="201923"/>
                  <a:pt x="262086" y="16073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119188" y="1562100"/>
            <a:ext cx="1209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主机自带监测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7700" y="2019300"/>
            <a:ext cx="4076700" cy="800100"/>
          </a:xfrm>
          <a:custGeom>
            <a:avLst/>
            <a:gdLst/>
            <a:ahLst/>
            <a:cxnLst/>
            <a:rect l="l" t="t" r="r" b="b"/>
            <a:pathLst>
              <a:path w="4076700" h="800100">
                <a:moveTo>
                  <a:pt x="76202" y="0"/>
                </a:moveTo>
                <a:lnTo>
                  <a:pt x="4000498" y="0"/>
                </a:lnTo>
                <a:cubicBezTo>
                  <a:pt x="4042583" y="0"/>
                  <a:pt x="4076700" y="34117"/>
                  <a:pt x="4076700" y="76202"/>
                </a:cubicBezTo>
                <a:lnTo>
                  <a:pt x="4076700" y="723898"/>
                </a:lnTo>
                <a:cubicBezTo>
                  <a:pt x="4076700" y="765983"/>
                  <a:pt x="4042583" y="800100"/>
                  <a:pt x="40004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819150" y="2209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1735" y="25926"/>
                </a:moveTo>
                <a:lnTo>
                  <a:pt x="76200" y="32087"/>
                </a:lnTo>
                <a:lnTo>
                  <a:pt x="80665" y="25926"/>
                </a:lnTo>
                <a:cubicBezTo>
                  <a:pt x="88106" y="15627"/>
                  <a:pt x="100072" y="9525"/>
                  <a:pt x="112782" y="9525"/>
                </a:cubicBezTo>
                <a:cubicBezTo>
                  <a:pt x="134660" y="9525"/>
                  <a:pt x="152400" y="27265"/>
                  <a:pt x="152400" y="49143"/>
                </a:cubicBezTo>
                <a:lnTo>
                  <a:pt x="152400" y="49917"/>
                </a:lnTo>
                <a:cubicBezTo>
                  <a:pt x="152400" y="83314"/>
                  <a:pt x="110758" y="122099"/>
                  <a:pt x="89029" y="138678"/>
                </a:cubicBezTo>
                <a:cubicBezTo>
                  <a:pt x="85338" y="141476"/>
                  <a:pt x="80814" y="142875"/>
                  <a:pt x="76200" y="142875"/>
                </a:cubicBezTo>
                <a:cubicBezTo>
                  <a:pt x="71586" y="142875"/>
                  <a:pt x="67032" y="141506"/>
                  <a:pt x="63371" y="138678"/>
                </a:cubicBezTo>
                <a:cubicBezTo>
                  <a:pt x="41642" y="122099"/>
                  <a:pt x="0" y="83314"/>
                  <a:pt x="0" y="49917"/>
                </a:cubicBezTo>
                <a:lnTo>
                  <a:pt x="0" y="49143"/>
                </a:lnTo>
                <a:cubicBezTo>
                  <a:pt x="0" y="27265"/>
                  <a:pt x="17740" y="9525"/>
                  <a:pt x="39618" y="9525"/>
                </a:cubicBezTo>
                <a:cubicBezTo>
                  <a:pt x="52328" y="9525"/>
                  <a:pt x="64294" y="15627"/>
                  <a:pt x="71735" y="2592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1" name="Text 9"/>
          <p:cNvSpPr/>
          <p:nvPr/>
        </p:nvSpPr>
        <p:spPr>
          <a:xfrm>
            <a:off x="1066800" y="2171700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心率监测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00100" y="2476500"/>
            <a:ext cx="3838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光学心率传感器,实时监测静息心率和活动心率,识别心律不齐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47700" y="2933700"/>
            <a:ext cx="4076700" cy="800100"/>
          </a:xfrm>
          <a:custGeom>
            <a:avLst/>
            <a:gdLst/>
            <a:ahLst/>
            <a:cxnLst/>
            <a:rect l="l" t="t" r="r" b="b"/>
            <a:pathLst>
              <a:path w="4076700" h="800100">
                <a:moveTo>
                  <a:pt x="76202" y="0"/>
                </a:moveTo>
                <a:lnTo>
                  <a:pt x="4000498" y="0"/>
                </a:lnTo>
                <a:cubicBezTo>
                  <a:pt x="4042583" y="0"/>
                  <a:pt x="4076700" y="34117"/>
                  <a:pt x="4076700" y="76202"/>
                </a:cubicBezTo>
                <a:lnTo>
                  <a:pt x="4076700" y="723898"/>
                </a:lnTo>
                <a:cubicBezTo>
                  <a:pt x="4076700" y="765983"/>
                  <a:pt x="4042583" y="800100"/>
                  <a:pt x="40004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809625" y="31242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95250" y="9525"/>
                </a:moveTo>
                <a:cubicBezTo>
                  <a:pt x="95250" y="4256"/>
                  <a:pt x="90994" y="0"/>
                  <a:pt x="85725" y="0"/>
                </a:cubicBezTo>
                <a:cubicBezTo>
                  <a:pt x="80456" y="0"/>
                  <a:pt x="76200" y="4256"/>
                  <a:pt x="76200" y="9525"/>
                </a:cubicBezTo>
                <a:lnTo>
                  <a:pt x="76200" y="51762"/>
                </a:lnTo>
                <a:lnTo>
                  <a:pt x="66675" y="57477"/>
                </a:lnTo>
                <a:lnTo>
                  <a:pt x="66675" y="22741"/>
                </a:lnTo>
                <a:cubicBezTo>
                  <a:pt x="66675" y="15448"/>
                  <a:pt x="60752" y="9525"/>
                  <a:pt x="53459" y="9525"/>
                </a:cubicBezTo>
                <a:cubicBezTo>
                  <a:pt x="49738" y="9525"/>
                  <a:pt x="46196" y="11103"/>
                  <a:pt x="43696" y="13841"/>
                </a:cubicBezTo>
                <a:lnTo>
                  <a:pt x="35838" y="22473"/>
                </a:lnTo>
                <a:cubicBezTo>
                  <a:pt x="12769" y="47863"/>
                  <a:pt x="0" y="80903"/>
                  <a:pt x="0" y="115193"/>
                </a:cubicBezTo>
                <a:lnTo>
                  <a:pt x="0" y="124271"/>
                </a:lnTo>
                <a:cubicBezTo>
                  <a:pt x="0" y="139809"/>
                  <a:pt x="12591" y="152400"/>
                  <a:pt x="28129" y="152400"/>
                </a:cubicBezTo>
                <a:cubicBezTo>
                  <a:pt x="34677" y="152400"/>
                  <a:pt x="41136" y="150882"/>
                  <a:pt x="47000" y="147935"/>
                </a:cubicBezTo>
                <a:lnTo>
                  <a:pt x="48488" y="147191"/>
                </a:lnTo>
                <a:cubicBezTo>
                  <a:pt x="59621" y="141625"/>
                  <a:pt x="66645" y="130254"/>
                  <a:pt x="66645" y="117783"/>
                </a:cubicBezTo>
                <a:lnTo>
                  <a:pt x="66645" y="79683"/>
                </a:lnTo>
                <a:lnTo>
                  <a:pt x="85695" y="68253"/>
                </a:lnTo>
                <a:lnTo>
                  <a:pt x="104745" y="79683"/>
                </a:lnTo>
                <a:lnTo>
                  <a:pt x="104745" y="117783"/>
                </a:lnTo>
                <a:cubicBezTo>
                  <a:pt x="104745" y="130225"/>
                  <a:pt x="111770" y="141625"/>
                  <a:pt x="122902" y="147191"/>
                </a:cubicBezTo>
                <a:lnTo>
                  <a:pt x="124391" y="147935"/>
                </a:lnTo>
                <a:cubicBezTo>
                  <a:pt x="130254" y="150852"/>
                  <a:pt x="136714" y="152400"/>
                  <a:pt x="143262" y="152400"/>
                </a:cubicBezTo>
                <a:cubicBezTo>
                  <a:pt x="158800" y="152400"/>
                  <a:pt x="171390" y="139809"/>
                  <a:pt x="171390" y="124271"/>
                </a:cubicBezTo>
                <a:lnTo>
                  <a:pt x="171390" y="122426"/>
                </a:lnTo>
                <a:cubicBezTo>
                  <a:pt x="171390" y="89356"/>
                  <a:pt x="160466" y="57239"/>
                  <a:pt x="140315" y="31046"/>
                </a:cubicBezTo>
                <a:lnTo>
                  <a:pt x="127665" y="14496"/>
                </a:lnTo>
                <a:cubicBezTo>
                  <a:pt x="125254" y="11341"/>
                  <a:pt x="121503" y="9525"/>
                  <a:pt x="117544" y="9525"/>
                </a:cubicBezTo>
                <a:cubicBezTo>
                  <a:pt x="110490" y="9525"/>
                  <a:pt x="104775" y="15240"/>
                  <a:pt x="104775" y="22294"/>
                </a:cubicBezTo>
                <a:lnTo>
                  <a:pt x="104775" y="57477"/>
                </a:lnTo>
                <a:lnTo>
                  <a:pt x="95250" y="51762"/>
                </a:lnTo>
                <a:lnTo>
                  <a:pt x="95250" y="952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5" name="Text 13"/>
          <p:cNvSpPr/>
          <p:nvPr/>
        </p:nvSpPr>
        <p:spPr>
          <a:xfrm>
            <a:off x="1066800" y="3086100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血氧监测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00100" y="3390900"/>
            <a:ext cx="3838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红外血氧传感器,监测血氧饱和度,预警呼吸系统问题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7700" y="3848100"/>
            <a:ext cx="4076700" cy="800100"/>
          </a:xfrm>
          <a:custGeom>
            <a:avLst/>
            <a:gdLst/>
            <a:ahLst/>
            <a:cxnLst/>
            <a:rect l="l" t="t" r="r" b="b"/>
            <a:pathLst>
              <a:path w="4076700" h="800100">
                <a:moveTo>
                  <a:pt x="76202" y="0"/>
                </a:moveTo>
                <a:lnTo>
                  <a:pt x="4000498" y="0"/>
                </a:lnTo>
                <a:cubicBezTo>
                  <a:pt x="4042583" y="0"/>
                  <a:pt x="4076700" y="34117"/>
                  <a:pt x="4076700" y="76202"/>
                </a:cubicBezTo>
                <a:lnTo>
                  <a:pt x="4076700" y="723898"/>
                </a:lnTo>
                <a:cubicBezTo>
                  <a:pt x="4076700" y="765983"/>
                  <a:pt x="4042583" y="800100"/>
                  <a:pt x="40004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847725" y="40386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47625" y="0"/>
                </a:moveTo>
                <a:cubicBezTo>
                  <a:pt x="31849" y="0"/>
                  <a:pt x="19050" y="12799"/>
                  <a:pt x="19050" y="28575"/>
                </a:cubicBezTo>
                <a:lnTo>
                  <a:pt x="19050" y="77599"/>
                </a:lnTo>
                <a:cubicBezTo>
                  <a:pt x="10269" y="85427"/>
                  <a:pt x="4763" y="96857"/>
                  <a:pt x="4763" y="109537"/>
                </a:cubicBezTo>
                <a:cubicBezTo>
                  <a:pt x="4763" y="133201"/>
                  <a:pt x="23961" y="152400"/>
                  <a:pt x="47625" y="152400"/>
                </a:cubicBezTo>
                <a:cubicBezTo>
                  <a:pt x="71289" y="152400"/>
                  <a:pt x="90488" y="133201"/>
                  <a:pt x="90488" y="109537"/>
                </a:cubicBezTo>
                <a:cubicBezTo>
                  <a:pt x="90488" y="96857"/>
                  <a:pt x="84981" y="85427"/>
                  <a:pt x="76200" y="77599"/>
                </a:cubicBezTo>
                <a:lnTo>
                  <a:pt x="76200" y="28575"/>
                </a:lnTo>
                <a:cubicBezTo>
                  <a:pt x="76200" y="12799"/>
                  <a:pt x="63401" y="0"/>
                  <a:pt x="47625" y="0"/>
                </a:cubicBezTo>
                <a:close/>
                <a:moveTo>
                  <a:pt x="66675" y="109537"/>
                </a:moveTo>
                <a:cubicBezTo>
                  <a:pt x="66675" y="120045"/>
                  <a:pt x="58132" y="128588"/>
                  <a:pt x="47625" y="128588"/>
                </a:cubicBezTo>
                <a:cubicBezTo>
                  <a:pt x="37118" y="128588"/>
                  <a:pt x="28575" y="120045"/>
                  <a:pt x="28575" y="109537"/>
                </a:cubicBezTo>
                <a:cubicBezTo>
                  <a:pt x="28575" y="101531"/>
                  <a:pt x="33486" y="94684"/>
                  <a:pt x="40481" y="91886"/>
                </a:cubicBezTo>
                <a:lnTo>
                  <a:pt x="40481" y="64294"/>
                </a:lnTo>
                <a:cubicBezTo>
                  <a:pt x="40481" y="60335"/>
                  <a:pt x="43666" y="57150"/>
                  <a:pt x="47625" y="57150"/>
                </a:cubicBezTo>
                <a:cubicBezTo>
                  <a:pt x="51584" y="57150"/>
                  <a:pt x="54769" y="60335"/>
                  <a:pt x="54769" y="64294"/>
                </a:cubicBezTo>
                <a:lnTo>
                  <a:pt x="54769" y="91886"/>
                </a:lnTo>
                <a:cubicBezTo>
                  <a:pt x="61764" y="94714"/>
                  <a:pt x="66675" y="101560"/>
                  <a:pt x="66675" y="10953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9" name="Text 17"/>
          <p:cNvSpPr/>
          <p:nvPr/>
        </p:nvSpPr>
        <p:spPr>
          <a:xfrm>
            <a:off x="1066800" y="4000500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体温监测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00100" y="4305300"/>
            <a:ext cx="3838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红外温度传感器,每日定时测量体温,识别发热异常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200650" y="1333500"/>
            <a:ext cx="6610350" cy="2857500"/>
          </a:xfrm>
          <a:custGeom>
            <a:avLst/>
            <a:gdLst/>
            <a:ahLst/>
            <a:cxnLst/>
            <a:rect l="l" t="t" r="r" b="b"/>
            <a:pathLst>
              <a:path w="6610350" h="2857500">
                <a:moveTo>
                  <a:pt x="38100" y="0"/>
                </a:moveTo>
                <a:lnTo>
                  <a:pt x="6534140" y="0"/>
                </a:lnTo>
                <a:cubicBezTo>
                  <a:pt x="6576230" y="0"/>
                  <a:pt x="6610350" y="34120"/>
                  <a:pt x="6610350" y="76210"/>
                </a:cubicBezTo>
                <a:lnTo>
                  <a:pt x="6610350" y="2781290"/>
                </a:lnTo>
                <a:cubicBezTo>
                  <a:pt x="6610350" y="2823380"/>
                  <a:pt x="6576230" y="2857500"/>
                  <a:pt x="6534140" y="2857500"/>
                </a:cubicBezTo>
                <a:lnTo>
                  <a:pt x="38100" y="2857500"/>
                </a:lnTo>
                <a:cubicBezTo>
                  <a:pt x="17058" y="2857500"/>
                  <a:pt x="0" y="2840442"/>
                  <a:pt x="0" y="2819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5200650" y="1333500"/>
            <a:ext cx="38100" cy="2857500"/>
          </a:xfrm>
          <a:custGeom>
            <a:avLst/>
            <a:gdLst/>
            <a:ahLst/>
            <a:cxnLst/>
            <a:rect l="l" t="t" r="r" b="b"/>
            <a:pathLst>
              <a:path w="38100" h="2857500">
                <a:moveTo>
                  <a:pt x="38100" y="0"/>
                </a:moveTo>
                <a:lnTo>
                  <a:pt x="38100" y="0"/>
                </a:lnTo>
                <a:lnTo>
                  <a:pt x="38100" y="2857500"/>
                </a:lnTo>
                <a:lnTo>
                  <a:pt x="38100" y="2857500"/>
                </a:lnTo>
                <a:cubicBezTo>
                  <a:pt x="17072" y="2857500"/>
                  <a:pt x="0" y="2840428"/>
                  <a:pt x="0" y="2819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Shape 21"/>
          <p:cNvSpPr/>
          <p:nvPr/>
        </p:nvSpPr>
        <p:spPr>
          <a:xfrm>
            <a:off x="5504259" y="1571625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71438" y="-17859"/>
                </a:moveTo>
                <a:cubicBezTo>
                  <a:pt x="81316" y="-17859"/>
                  <a:pt x="89297" y="-9878"/>
                  <a:pt x="89297" y="0"/>
                </a:cubicBezTo>
                <a:lnTo>
                  <a:pt x="89297" y="53578"/>
                </a:lnTo>
                <a:lnTo>
                  <a:pt x="160734" y="53578"/>
                </a:lnTo>
                <a:lnTo>
                  <a:pt x="160734" y="0"/>
                </a:lnTo>
                <a:cubicBezTo>
                  <a:pt x="160734" y="-9878"/>
                  <a:pt x="168715" y="-17859"/>
                  <a:pt x="178594" y="-17859"/>
                </a:cubicBezTo>
                <a:cubicBezTo>
                  <a:pt x="188472" y="-17859"/>
                  <a:pt x="196453" y="-9878"/>
                  <a:pt x="196453" y="0"/>
                </a:cubicBezTo>
                <a:lnTo>
                  <a:pt x="196453" y="53578"/>
                </a:lnTo>
                <a:lnTo>
                  <a:pt x="232172" y="53578"/>
                </a:lnTo>
                <a:cubicBezTo>
                  <a:pt x="242050" y="53578"/>
                  <a:pt x="250031" y="61559"/>
                  <a:pt x="250031" y="71438"/>
                </a:cubicBezTo>
                <a:cubicBezTo>
                  <a:pt x="250031" y="81316"/>
                  <a:pt x="242050" y="89297"/>
                  <a:pt x="232172" y="89297"/>
                </a:cubicBezTo>
                <a:lnTo>
                  <a:pt x="232172" y="125016"/>
                </a:lnTo>
                <a:cubicBezTo>
                  <a:pt x="232172" y="178091"/>
                  <a:pt x="193551" y="222182"/>
                  <a:pt x="142875" y="230665"/>
                </a:cubicBezTo>
                <a:lnTo>
                  <a:pt x="142875" y="267891"/>
                </a:lnTo>
                <a:cubicBezTo>
                  <a:pt x="142875" y="277769"/>
                  <a:pt x="134894" y="285750"/>
                  <a:pt x="125016" y="285750"/>
                </a:cubicBezTo>
                <a:cubicBezTo>
                  <a:pt x="115137" y="285750"/>
                  <a:pt x="107156" y="277769"/>
                  <a:pt x="107156" y="267891"/>
                </a:cubicBezTo>
                <a:lnTo>
                  <a:pt x="107156" y="230665"/>
                </a:lnTo>
                <a:cubicBezTo>
                  <a:pt x="56480" y="222182"/>
                  <a:pt x="17859" y="178091"/>
                  <a:pt x="17859" y="125016"/>
                </a:cubicBezTo>
                <a:lnTo>
                  <a:pt x="17859" y="89297"/>
                </a:lnTo>
                <a:cubicBezTo>
                  <a:pt x="7981" y="89297"/>
                  <a:pt x="0" y="81316"/>
                  <a:pt x="0" y="71438"/>
                </a:cubicBezTo>
                <a:cubicBezTo>
                  <a:pt x="0" y="61559"/>
                  <a:pt x="7981" y="53578"/>
                  <a:pt x="17859" y="53578"/>
                </a:cubicBezTo>
                <a:lnTo>
                  <a:pt x="53578" y="53578"/>
                </a:lnTo>
                <a:lnTo>
                  <a:pt x="53578" y="0"/>
                </a:lnTo>
                <a:cubicBezTo>
                  <a:pt x="53578" y="-9878"/>
                  <a:pt x="61559" y="-17859"/>
                  <a:pt x="71438" y="-1785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4" name="Text 22"/>
          <p:cNvSpPr/>
          <p:nvPr/>
        </p:nvSpPr>
        <p:spPr>
          <a:xfrm>
            <a:off x="5919788" y="1562100"/>
            <a:ext cx="1209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外接设备生态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448300" y="2019300"/>
            <a:ext cx="2990850" cy="990600"/>
          </a:xfrm>
          <a:custGeom>
            <a:avLst/>
            <a:gdLst/>
            <a:ahLst/>
            <a:cxnLst/>
            <a:rect l="l" t="t" r="r" b="b"/>
            <a:pathLst>
              <a:path w="2990850" h="990600">
                <a:moveTo>
                  <a:pt x="76197" y="0"/>
                </a:moveTo>
                <a:lnTo>
                  <a:pt x="2914653" y="0"/>
                </a:lnTo>
                <a:cubicBezTo>
                  <a:pt x="2956735" y="0"/>
                  <a:pt x="2990850" y="34115"/>
                  <a:pt x="2990850" y="76197"/>
                </a:cubicBezTo>
                <a:lnTo>
                  <a:pt x="2990850" y="914403"/>
                </a:lnTo>
                <a:cubicBezTo>
                  <a:pt x="2990850" y="956485"/>
                  <a:pt x="2956735" y="990600"/>
                  <a:pt x="291465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638800" y="22098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7150" y="152400"/>
                </a:moveTo>
                <a:cubicBezTo>
                  <a:pt x="25598" y="152400"/>
                  <a:pt x="0" y="126802"/>
                  <a:pt x="0" y="95250"/>
                </a:cubicBezTo>
                <a:cubicBezTo>
                  <a:pt x="0" y="68104"/>
                  <a:pt x="38755" y="13662"/>
                  <a:pt x="49590" y="-1042"/>
                </a:cubicBezTo>
                <a:cubicBezTo>
                  <a:pt x="51346" y="-3423"/>
                  <a:pt x="54114" y="-4762"/>
                  <a:pt x="57090" y="-4762"/>
                </a:cubicBezTo>
                <a:lnTo>
                  <a:pt x="57210" y="-4762"/>
                </a:lnTo>
                <a:cubicBezTo>
                  <a:pt x="60186" y="-4762"/>
                  <a:pt x="62954" y="-3423"/>
                  <a:pt x="64710" y="-1042"/>
                </a:cubicBezTo>
                <a:cubicBezTo>
                  <a:pt x="75545" y="13662"/>
                  <a:pt x="114300" y="68104"/>
                  <a:pt x="114300" y="95250"/>
                </a:cubicBezTo>
                <a:cubicBezTo>
                  <a:pt x="114300" y="126802"/>
                  <a:pt x="88702" y="152400"/>
                  <a:pt x="57150" y="152400"/>
                </a:cubicBezTo>
                <a:close/>
                <a:moveTo>
                  <a:pt x="33338" y="92869"/>
                </a:moveTo>
                <a:cubicBezTo>
                  <a:pt x="33338" y="88910"/>
                  <a:pt x="30153" y="85725"/>
                  <a:pt x="26194" y="85725"/>
                </a:cubicBezTo>
                <a:cubicBezTo>
                  <a:pt x="22235" y="85725"/>
                  <a:pt x="19050" y="88910"/>
                  <a:pt x="19050" y="92869"/>
                </a:cubicBezTo>
                <a:cubicBezTo>
                  <a:pt x="19050" y="115223"/>
                  <a:pt x="37177" y="133350"/>
                  <a:pt x="59531" y="133350"/>
                </a:cubicBezTo>
                <a:cubicBezTo>
                  <a:pt x="63490" y="133350"/>
                  <a:pt x="66675" y="130165"/>
                  <a:pt x="66675" y="126206"/>
                </a:cubicBezTo>
                <a:cubicBezTo>
                  <a:pt x="66675" y="122247"/>
                  <a:pt x="63490" y="119062"/>
                  <a:pt x="59531" y="119062"/>
                </a:cubicBezTo>
                <a:cubicBezTo>
                  <a:pt x="45065" y="119062"/>
                  <a:pt x="33338" y="107335"/>
                  <a:pt x="33338" y="9286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7" name="Text 25"/>
          <p:cNvSpPr/>
          <p:nvPr/>
        </p:nvSpPr>
        <p:spPr>
          <a:xfrm>
            <a:off x="5867400" y="2171700"/>
            <a:ext cx="438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血糖仪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600700" y="2476500"/>
            <a:ext cx="2752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糖尿病患者每日血糖数据自动同步,AI分析血糖波动趋势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591550" y="2019300"/>
            <a:ext cx="2990850" cy="990600"/>
          </a:xfrm>
          <a:custGeom>
            <a:avLst/>
            <a:gdLst/>
            <a:ahLst/>
            <a:cxnLst/>
            <a:rect l="l" t="t" r="r" b="b"/>
            <a:pathLst>
              <a:path w="2990850" h="990600">
                <a:moveTo>
                  <a:pt x="76197" y="0"/>
                </a:moveTo>
                <a:lnTo>
                  <a:pt x="2914653" y="0"/>
                </a:lnTo>
                <a:cubicBezTo>
                  <a:pt x="2956735" y="0"/>
                  <a:pt x="2990850" y="34115"/>
                  <a:pt x="2990850" y="76197"/>
                </a:cubicBezTo>
                <a:lnTo>
                  <a:pt x="2990850" y="914403"/>
                </a:lnTo>
                <a:cubicBezTo>
                  <a:pt x="2990850" y="956485"/>
                  <a:pt x="2956735" y="990600"/>
                  <a:pt x="291465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763000" y="2209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1977" y="2798"/>
                </a:moveTo>
                <a:cubicBezTo>
                  <a:pt x="98256" y="-923"/>
                  <a:pt x="92214" y="-923"/>
                  <a:pt x="88493" y="2798"/>
                </a:cubicBezTo>
                <a:cubicBezTo>
                  <a:pt x="84773" y="6519"/>
                  <a:pt x="84773" y="12561"/>
                  <a:pt x="88493" y="16282"/>
                </a:cubicBezTo>
                <a:lnTo>
                  <a:pt x="91291" y="19050"/>
                </a:lnTo>
                <a:lnTo>
                  <a:pt x="8364" y="101977"/>
                </a:lnTo>
                <a:cubicBezTo>
                  <a:pt x="3006" y="107335"/>
                  <a:pt x="0" y="114598"/>
                  <a:pt x="0" y="122188"/>
                </a:cubicBezTo>
                <a:lnTo>
                  <a:pt x="0" y="123825"/>
                </a:lnTo>
                <a:cubicBezTo>
                  <a:pt x="0" y="139601"/>
                  <a:pt x="12799" y="152400"/>
                  <a:pt x="28575" y="152400"/>
                </a:cubicBezTo>
                <a:lnTo>
                  <a:pt x="30212" y="152400"/>
                </a:lnTo>
                <a:cubicBezTo>
                  <a:pt x="37802" y="152400"/>
                  <a:pt x="45065" y="149394"/>
                  <a:pt x="50423" y="144036"/>
                </a:cubicBezTo>
                <a:lnTo>
                  <a:pt x="133350" y="61109"/>
                </a:lnTo>
                <a:lnTo>
                  <a:pt x="136148" y="63907"/>
                </a:lnTo>
                <a:cubicBezTo>
                  <a:pt x="139869" y="67627"/>
                  <a:pt x="145911" y="67627"/>
                  <a:pt x="149632" y="63907"/>
                </a:cubicBezTo>
                <a:cubicBezTo>
                  <a:pt x="153353" y="60186"/>
                  <a:pt x="153353" y="54144"/>
                  <a:pt x="149632" y="50423"/>
                </a:cubicBezTo>
                <a:lnTo>
                  <a:pt x="102007" y="2798"/>
                </a:lnTo>
                <a:close/>
                <a:moveTo>
                  <a:pt x="61109" y="76200"/>
                </a:moveTo>
                <a:lnTo>
                  <a:pt x="104775" y="32534"/>
                </a:lnTo>
                <a:lnTo>
                  <a:pt x="119866" y="47625"/>
                </a:lnTo>
                <a:lnTo>
                  <a:pt x="91291" y="76200"/>
                </a:lnTo>
                <a:lnTo>
                  <a:pt x="61079" y="7620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1" name="Text 29"/>
          <p:cNvSpPr/>
          <p:nvPr/>
        </p:nvSpPr>
        <p:spPr>
          <a:xfrm>
            <a:off x="9010650" y="2171700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尿检设备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743950" y="2476500"/>
            <a:ext cx="2752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居家尿常规检测,监测肾功能和泌尿系统健康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48300" y="3162300"/>
            <a:ext cx="6134100" cy="800100"/>
          </a:xfrm>
          <a:custGeom>
            <a:avLst/>
            <a:gdLst/>
            <a:ahLst/>
            <a:cxnLst/>
            <a:rect l="l" t="t" r="r" b="b"/>
            <a:pathLst>
              <a:path w="6134100" h="800100">
                <a:moveTo>
                  <a:pt x="76202" y="0"/>
                </a:moveTo>
                <a:lnTo>
                  <a:pt x="6057898" y="0"/>
                </a:lnTo>
                <a:cubicBezTo>
                  <a:pt x="6099983" y="0"/>
                  <a:pt x="6134100" y="34117"/>
                  <a:pt x="6134100" y="76202"/>
                </a:cubicBezTo>
                <a:lnTo>
                  <a:pt x="6134100" y="723898"/>
                </a:lnTo>
                <a:cubicBezTo>
                  <a:pt x="6134100" y="765983"/>
                  <a:pt x="6099983" y="800100"/>
                  <a:pt x="60578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5619750" y="3352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616" y="68014"/>
                </a:moveTo>
                <a:cubicBezTo>
                  <a:pt x="23574" y="40332"/>
                  <a:pt x="47417" y="19050"/>
                  <a:pt x="76200" y="19050"/>
                </a:cubicBezTo>
                <a:cubicBezTo>
                  <a:pt x="91976" y="19050"/>
                  <a:pt x="106263" y="25450"/>
                  <a:pt x="116622" y="35778"/>
                </a:cubicBezTo>
                <a:cubicBezTo>
                  <a:pt x="116681" y="35838"/>
                  <a:pt x="116741" y="35897"/>
                  <a:pt x="116800" y="35957"/>
                </a:cubicBezTo>
                <a:lnTo>
                  <a:pt x="119063" y="38100"/>
                </a:lnTo>
                <a:lnTo>
                  <a:pt x="104805" y="38100"/>
                </a:lnTo>
                <a:cubicBezTo>
                  <a:pt x="99536" y="38100"/>
                  <a:pt x="95280" y="42356"/>
                  <a:pt x="95280" y="47625"/>
                </a:cubicBezTo>
                <a:cubicBezTo>
                  <a:pt x="95280" y="52894"/>
                  <a:pt x="99536" y="57150"/>
                  <a:pt x="104805" y="57150"/>
                </a:cubicBezTo>
                <a:lnTo>
                  <a:pt x="142905" y="57150"/>
                </a:lnTo>
                <a:cubicBezTo>
                  <a:pt x="148173" y="57150"/>
                  <a:pt x="152430" y="52894"/>
                  <a:pt x="152430" y="47625"/>
                </a:cubicBezTo>
                <a:lnTo>
                  <a:pt x="152430" y="9525"/>
                </a:lnTo>
                <a:cubicBezTo>
                  <a:pt x="152430" y="4256"/>
                  <a:pt x="148173" y="0"/>
                  <a:pt x="142905" y="0"/>
                </a:cubicBezTo>
                <a:cubicBezTo>
                  <a:pt x="137636" y="0"/>
                  <a:pt x="133380" y="4256"/>
                  <a:pt x="133380" y="9525"/>
                </a:cubicBezTo>
                <a:lnTo>
                  <a:pt x="133380" y="25420"/>
                </a:lnTo>
                <a:lnTo>
                  <a:pt x="130016" y="22235"/>
                </a:lnTo>
                <a:cubicBezTo>
                  <a:pt x="116235" y="8513"/>
                  <a:pt x="97185" y="0"/>
                  <a:pt x="76200" y="0"/>
                </a:cubicBezTo>
                <a:cubicBezTo>
                  <a:pt x="37802" y="0"/>
                  <a:pt x="6042" y="28396"/>
                  <a:pt x="774" y="65336"/>
                </a:cubicBezTo>
                <a:cubicBezTo>
                  <a:pt x="30" y="70545"/>
                  <a:pt x="3631" y="75367"/>
                  <a:pt x="8840" y="76111"/>
                </a:cubicBezTo>
                <a:cubicBezTo>
                  <a:pt x="14049" y="76855"/>
                  <a:pt x="18871" y="73223"/>
                  <a:pt x="19616" y="68044"/>
                </a:cubicBezTo>
                <a:close/>
                <a:moveTo>
                  <a:pt x="151626" y="87064"/>
                </a:moveTo>
                <a:cubicBezTo>
                  <a:pt x="152370" y="81855"/>
                  <a:pt x="148739" y="77033"/>
                  <a:pt x="143560" y="76289"/>
                </a:cubicBezTo>
                <a:cubicBezTo>
                  <a:pt x="138380" y="75545"/>
                  <a:pt x="133529" y="79177"/>
                  <a:pt x="132784" y="84356"/>
                </a:cubicBezTo>
                <a:cubicBezTo>
                  <a:pt x="128826" y="112038"/>
                  <a:pt x="104983" y="133320"/>
                  <a:pt x="76200" y="133320"/>
                </a:cubicBezTo>
                <a:cubicBezTo>
                  <a:pt x="60424" y="133320"/>
                  <a:pt x="46137" y="126921"/>
                  <a:pt x="35778" y="116592"/>
                </a:cubicBezTo>
                <a:cubicBezTo>
                  <a:pt x="35719" y="116532"/>
                  <a:pt x="35659" y="116473"/>
                  <a:pt x="35600" y="116413"/>
                </a:cubicBezTo>
                <a:lnTo>
                  <a:pt x="33337" y="114270"/>
                </a:lnTo>
                <a:lnTo>
                  <a:pt x="47595" y="114270"/>
                </a:lnTo>
                <a:cubicBezTo>
                  <a:pt x="52864" y="114270"/>
                  <a:pt x="57120" y="110014"/>
                  <a:pt x="57120" y="104745"/>
                </a:cubicBezTo>
                <a:cubicBezTo>
                  <a:pt x="57120" y="99477"/>
                  <a:pt x="52864" y="95220"/>
                  <a:pt x="47595" y="95220"/>
                </a:cubicBezTo>
                <a:lnTo>
                  <a:pt x="9525" y="95250"/>
                </a:lnTo>
                <a:cubicBezTo>
                  <a:pt x="6995" y="95250"/>
                  <a:pt x="4554" y="96262"/>
                  <a:pt x="2768" y="98078"/>
                </a:cubicBezTo>
                <a:cubicBezTo>
                  <a:pt x="982" y="99893"/>
                  <a:pt x="-30" y="102304"/>
                  <a:pt x="0" y="104864"/>
                </a:cubicBezTo>
                <a:lnTo>
                  <a:pt x="298" y="142667"/>
                </a:lnTo>
                <a:cubicBezTo>
                  <a:pt x="327" y="147935"/>
                  <a:pt x="4643" y="152162"/>
                  <a:pt x="9912" y="152102"/>
                </a:cubicBezTo>
                <a:cubicBezTo>
                  <a:pt x="15180" y="152043"/>
                  <a:pt x="19407" y="147757"/>
                  <a:pt x="19348" y="142488"/>
                </a:cubicBezTo>
                <a:lnTo>
                  <a:pt x="19229" y="127159"/>
                </a:lnTo>
                <a:lnTo>
                  <a:pt x="22414" y="130165"/>
                </a:lnTo>
                <a:cubicBezTo>
                  <a:pt x="36195" y="143887"/>
                  <a:pt x="55215" y="152400"/>
                  <a:pt x="76200" y="152400"/>
                </a:cubicBezTo>
                <a:cubicBezTo>
                  <a:pt x="114598" y="152400"/>
                  <a:pt x="146358" y="124004"/>
                  <a:pt x="151626" y="8706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Text 33"/>
          <p:cNvSpPr/>
          <p:nvPr/>
        </p:nvSpPr>
        <p:spPr>
          <a:xfrm>
            <a:off x="5867400" y="33147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可穿戴设备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600700" y="3619500"/>
            <a:ext cx="5895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智能手环/手表数据同步,24小时连续健康监测,即插即用第三方健康设备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200650" y="4381500"/>
            <a:ext cx="6610350" cy="2095500"/>
          </a:xfrm>
          <a:custGeom>
            <a:avLst/>
            <a:gdLst/>
            <a:ahLst/>
            <a:cxnLst/>
            <a:rect l="l" t="t" r="r" b="b"/>
            <a:pathLst>
              <a:path w="6610350" h="2095500">
                <a:moveTo>
                  <a:pt x="38100" y="0"/>
                </a:moveTo>
                <a:lnTo>
                  <a:pt x="6534158" y="0"/>
                </a:lnTo>
                <a:cubicBezTo>
                  <a:pt x="6576238" y="0"/>
                  <a:pt x="6610350" y="34112"/>
                  <a:pt x="6610350" y="76192"/>
                </a:cubicBezTo>
                <a:lnTo>
                  <a:pt x="6610350" y="2019308"/>
                </a:lnTo>
                <a:cubicBezTo>
                  <a:pt x="6610350" y="2061388"/>
                  <a:pt x="6576238" y="2095500"/>
                  <a:pt x="6534158" y="2095500"/>
                </a:cubicBezTo>
                <a:lnTo>
                  <a:pt x="38100" y="2095500"/>
                </a:lnTo>
                <a:cubicBezTo>
                  <a:pt x="17072" y="2095500"/>
                  <a:pt x="0" y="2078428"/>
                  <a:pt x="0" y="2057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5200650" y="4381500"/>
            <a:ext cx="38100" cy="2095500"/>
          </a:xfrm>
          <a:custGeom>
            <a:avLst/>
            <a:gdLst/>
            <a:ahLst/>
            <a:cxnLst/>
            <a:rect l="l" t="t" r="r" b="b"/>
            <a:pathLst>
              <a:path w="38100" h="2095500">
                <a:moveTo>
                  <a:pt x="38100" y="0"/>
                </a:moveTo>
                <a:lnTo>
                  <a:pt x="38100" y="0"/>
                </a:lnTo>
                <a:lnTo>
                  <a:pt x="38100" y="2095500"/>
                </a:lnTo>
                <a:lnTo>
                  <a:pt x="38100" y="2095500"/>
                </a:lnTo>
                <a:cubicBezTo>
                  <a:pt x="17072" y="2095500"/>
                  <a:pt x="0" y="2078428"/>
                  <a:pt x="0" y="2057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9" name="Shape 37"/>
          <p:cNvSpPr/>
          <p:nvPr/>
        </p:nvSpPr>
        <p:spPr>
          <a:xfrm>
            <a:off x="5486400" y="46196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66973" y="31254"/>
                </a:moveTo>
                <a:cubicBezTo>
                  <a:pt x="66973" y="14008"/>
                  <a:pt x="80981" y="0"/>
                  <a:pt x="98227" y="0"/>
                </a:cubicBezTo>
                <a:lnTo>
                  <a:pt x="111621" y="0"/>
                </a:lnTo>
                <a:cubicBezTo>
                  <a:pt x="121500" y="0"/>
                  <a:pt x="129480" y="7981"/>
                  <a:pt x="129480" y="17859"/>
                </a:cubicBezTo>
                <a:lnTo>
                  <a:pt x="129480" y="267891"/>
                </a:lnTo>
                <a:cubicBezTo>
                  <a:pt x="129480" y="277769"/>
                  <a:pt x="121500" y="285750"/>
                  <a:pt x="111621" y="285750"/>
                </a:cubicBezTo>
                <a:lnTo>
                  <a:pt x="93762" y="285750"/>
                </a:lnTo>
                <a:cubicBezTo>
                  <a:pt x="77130" y="285750"/>
                  <a:pt x="63122" y="274365"/>
                  <a:pt x="59159" y="258961"/>
                </a:cubicBezTo>
                <a:cubicBezTo>
                  <a:pt x="58769" y="258961"/>
                  <a:pt x="58434" y="258961"/>
                  <a:pt x="58043" y="258961"/>
                </a:cubicBezTo>
                <a:cubicBezTo>
                  <a:pt x="33375" y="258961"/>
                  <a:pt x="13395" y="238981"/>
                  <a:pt x="13395" y="214313"/>
                </a:cubicBezTo>
                <a:cubicBezTo>
                  <a:pt x="13395" y="204267"/>
                  <a:pt x="16743" y="195002"/>
                  <a:pt x="22324" y="187523"/>
                </a:cubicBezTo>
                <a:cubicBezTo>
                  <a:pt x="11497" y="179375"/>
                  <a:pt x="4465" y="166427"/>
                  <a:pt x="4465" y="151805"/>
                </a:cubicBezTo>
                <a:cubicBezTo>
                  <a:pt x="4465" y="134559"/>
                  <a:pt x="14288" y="119546"/>
                  <a:pt x="28575" y="112123"/>
                </a:cubicBezTo>
                <a:cubicBezTo>
                  <a:pt x="24612" y="105426"/>
                  <a:pt x="22324" y="97613"/>
                  <a:pt x="22324" y="89297"/>
                </a:cubicBezTo>
                <a:cubicBezTo>
                  <a:pt x="22324" y="64629"/>
                  <a:pt x="42304" y="44648"/>
                  <a:pt x="66973" y="44648"/>
                </a:cubicBezTo>
                <a:lnTo>
                  <a:pt x="66973" y="31254"/>
                </a:lnTo>
                <a:close/>
                <a:moveTo>
                  <a:pt x="218777" y="31254"/>
                </a:moveTo>
                <a:lnTo>
                  <a:pt x="218777" y="44648"/>
                </a:lnTo>
                <a:cubicBezTo>
                  <a:pt x="243446" y="44648"/>
                  <a:pt x="263426" y="64629"/>
                  <a:pt x="263426" y="89297"/>
                </a:cubicBezTo>
                <a:cubicBezTo>
                  <a:pt x="263426" y="97668"/>
                  <a:pt x="261138" y="105482"/>
                  <a:pt x="257175" y="112123"/>
                </a:cubicBezTo>
                <a:cubicBezTo>
                  <a:pt x="271518" y="119546"/>
                  <a:pt x="281285" y="134503"/>
                  <a:pt x="281285" y="151805"/>
                </a:cubicBezTo>
                <a:cubicBezTo>
                  <a:pt x="281285" y="166427"/>
                  <a:pt x="274253" y="179375"/>
                  <a:pt x="263426" y="187523"/>
                </a:cubicBezTo>
                <a:cubicBezTo>
                  <a:pt x="269007" y="195002"/>
                  <a:pt x="272355" y="204267"/>
                  <a:pt x="272355" y="214313"/>
                </a:cubicBezTo>
                <a:cubicBezTo>
                  <a:pt x="272355" y="238981"/>
                  <a:pt x="252375" y="258961"/>
                  <a:pt x="227707" y="258961"/>
                </a:cubicBezTo>
                <a:cubicBezTo>
                  <a:pt x="227316" y="258961"/>
                  <a:pt x="226981" y="258961"/>
                  <a:pt x="226591" y="258961"/>
                </a:cubicBezTo>
                <a:cubicBezTo>
                  <a:pt x="222628" y="274365"/>
                  <a:pt x="208620" y="285750"/>
                  <a:pt x="191988" y="285750"/>
                </a:cubicBezTo>
                <a:lnTo>
                  <a:pt x="174129" y="285750"/>
                </a:lnTo>
                <a:cubicBezTo>
                  <a:pt x="164250" y="285750"/>
                  <a:pt x="156270" y="277769"/>
                  <a:pt x="156270" y="267891"/>
                </a:cubicBezTo>
                <a:lnTo>
                  <a:pt x="156270" y="17859"/>
                </a:lnTo>
                <a:cubicBezTo>
                  <a:pt x="156270" y="7981"/>
                  <a:pt x="164250" y="0"/>
                  <a:pt x="174129" y="0"/>
                </a:cubicBezTo>
                <a:lnTo>
                  <a:pt x="187523" y="0"/>
                </a:lnTo>
                <a:cubicBezTo>
                  <a:pt x="204769" y="0"/>
                  <a:pt x="218777" y="14008"/>
                  <a:pt x="218777" y="3125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0" name="Text 38"/>
          <p:cNvSpPr/>
          <p:nvPr/>
        </p:nvSpPr>
        <p:spPr>
          <a:xfrm>
            <a:off x="5919788" y="4610100"/>
            <a:ext cx="2495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健康数据融合分析与主动干预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279356" y="50673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22684" y="214424"/>
                </a:moveTo>
                <a:cubicBezTo>
                  <a:pt x="210350" y="192993"/>
                  <a:pt x="187189" y="178594"/>
                  <a:pt x="160734" y="178594"/>
                </a:cubicBezTo>
                <a:lnTo>
                  <a:pt x="125016" y="178594"/>
                </a:lnTo>
                <a:cubicBezTo>
                  <a:pt x="98561" y="178594"/>
                  <a:pt x="75400" y="192993"/>
                  <a:pt x="63066" y="214424"/>
                </a:cubicBezTo>
                <a:cubicBezTo>
                  <a:pt x="82711" y="236302"/>
                  <a:pt x="111175" y="250031"/>
                  <a:pt x="142875" y="250031"/>
                </a:cubicBezTo>
                <a:cubicBezTo>
                  <a:pt x="174575" y="250031"/>
                  <a:pt x="203039" y="236246"/>
                  <a:pt x="222684" y="214424"/>
                </a:cubicBezTo>
                <a:close/>
                <a:moveTo>
                  <a:pt x="0" y="142875"/>
                </a:moveTo>
                <a:cubicBezTo>
                  <a:pt x="0" y="64020"/>
                  <a:pt x="64020" y="0"/>
                  <a:pt x="142875" y="0"/>
                </a:cubicBezTo>
                <a:cubicBezTo>
                  <a:pt x="221730" y="0"/>
                  <a:pt x="285750" y="64020"/>
                  <a:pt x="285750" y="142875"/>
                </a:cubicBezTo>
                <a:cubicBezTo>
                  <a:pt x="285750" y="221730"/>
                  <a:pt x="221730" y="285750"/>
                  <a:pt x="142875" y="285750"/>
                </a:cubicBezTo>
                <a:cubicBezTo>
                  <a:pt x="64020" y="285750"/>
                  <a:pt x="0" y="221730"/>
                  <a:pt x="0" y="142875"/>
                </a:cubicBezTo>
                <a:close/>
                <a:moveTo>
                  <a:pt x="142875" y="151805"/>
                </a:moveTo>
                <a:cubicBezTo>
                  <a:pt x="165053" y="151805"/>
                  <a:pt x="183059" y="133799"/>
                  <a:pt x="183059" y="111621"/>
                </a:cubicBezTo>
                <a:cubicBezTo>
                  <a:pt x="183059" y="89443"/>
                  <a:pt x="165053" y="71438"/>
                  <a:pt x="142875" y="71438"/>
                </a:cubicBezTo>
                <a:cubicBezTo>
                  <a:pt x="120697" y="71438"/>
                  <a:pt x="102691" y="89443"/>
                  <a:pt x="102691" y="111621"/>
                </a:cubicBezTo>
                <a:cubicBezTo>
                  <a:pt x="102691" y="133799"/>
                  <a:pt x="120697" y="151805"/>
                  <a:pt x="142875" y="151805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2" name="Text 40"/>
          <p:cNvSpPr/>
          <p:nvPr/>
        </p:nvSpPr>
        <p:spPr>
          <a:xfrm>
            <a:off x="5410200" y="5429250"/>
            <a:ext cx="2019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个人健康数字孪生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414963" y="5695950"/>
            <a:ext cx="2009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用药数据+生命体征数据+行为数据构建老人数字健康档案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374856" y="50673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51079" y="0"/>
                  <a:pt x="158614" y="4521"/>
                  <a:pt x="162520" y="11720"/>
                </a:cubicBezTo>
                <a:lnTo>
                  <a:pt x="283071" y="234962"/>
                </a:lnTo>
                <a:cubicBezTo>
                  <a:pt x="286810" y="241883"/>
                  <a:pt x="286643" y="250254"/>
                  <a:pt x="282625" y="257008"/>
                </a:cubicBezTo>
                <a:cubicBezTo>
                  <a:pt x="278606" y="263761"/>
                  <a:pt x="271295" y="267891"/>
                  <a:pt x="263426" y="267891"/>
                </a:cubicBezTo>
                <a:lnTo>
                  <a:pt x="22324" y="267891"/>
                </a:lnTo>
                <a:cubicBezTo>
                  <a:pt x="14455" y="267891"/>
                  <a:pt x="7200" y="263761"/>
                  <a:pt x="3125" y="257008"/>
                </a:cubicBezTo>
                <a:cubicBezTo>
                  <a:pt x="-949" y="250254"/>
                  <a:pt x="-1060" y="241883"/>
                  <a:pt x="2679" y="234962"/>
                </a:cubicBezTo>
                <a:lnTo>
                  <a:pt x="123230" y="11720"/>
                </a:lnTo>
                <a:cubicBezTo>
                  <a:pt x="127136" y="4521"/>
                  <a:pt x="134671" y="0"/>
                  <a:pt x="142875" y="0"/>
                </a:cubicBezTo>
                <a:close/>
                <a:moveTo>
                  <a:pt x="142875" y="93762"/>
                </a:moveTo>
                <a:cubicBezTo>
                  <a:pt x="135452" y="93762"/>
                  <a:pt x="129480" y="99733"/>
                  <a:pt x="129480" y="107156"/>
                </a:cubicBezTo>
                <a:lnTo>
                  <a:pt x="129480" y="169664"/>
                </a:lnTo>
                <a:cubicBezTo>
                  <a:pt x="129480" y="177087"/>
                  <a:pt x="135452" y="183059"/>
                  <a:pt x="142875" y="183059"/>
                </a:cubicBezTo>
                <a:cubicBezTo>
                  <a:pt x="150298" y="183059"/>
                  <a:pt x="156270" y="177087"/>
                  <a:pt x="156270" y="169664"/>
                </a:cubicBezTo>
                <a:lnTo>
                  <a:pt x="156270" y="107156"/>
                </a:lnTo>
                <a:cubicBezTo>
                  <a:pt x="156270" y="99733"/>
                  <a:pt x="150298" y="93762"/>
                  <a:pt x="142875" y="93762"/>
                </a:cubicBezTo>
                <a:close/>
                <a:moveTo>
                  <a:pt x="157776" y="214313"/>
                </a:moveTo>
                <a:cubicBezTo>
                  <a:pt x="158115" y="208781"/>
                  <a:pt x="155357" y="203519"/>
                  <a:pt x="150615" y="200651"/>
                </a:cubicBezTo>
                <a:cubicBezTo>
                  <a:pt x="145874" y="197783"/>
                  <a:pt x="139932" y="197783"/>
                  <a:pt x="135190" y="200651"/>
                </a:cubicBezTo>
                <a:cubicBezTo>
                  <a:pt x="130449" y="203519"/>
                  <a:pt x="127690" y="208781"/>
                  <a:pt x="128029" y="214312"/>
                </a:cubicBezTo>
                <a:cubicBezTo>
                  <a:pt x="127690" y="219844"/>
                  <a:pt x="130449" y="225106"/>
                  <a:pt x="135190" y="227974"/>
                </a:cubicBezTo>
                <a:cubicBezTo>
                  <a:pt x="139932" y="230842"/>
                  <a:pt x="145874" y="230842"/>
                  <a:pt x="150615" y="227974"/>
                </a:cubicBezTo>
                <a:cubicBezTo>
                  <a:pt x="155357" y="225106"/>
                  <a:pt x="158115" y="219844"/>
                  <a:pt x="157776" y="21431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5" name="Text 43"/>
          <p:cNvSpPr/>
          <p:nvPr/>
        </p:nvSpPr>
        <p:spPr>
          <a:xfrm>
            <a:off x="7505700" y="5429250"/>
            <a:ext cx="2019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异常预警系统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510462" y="5695950"/>
            <a:ext cx="2009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识别心率异常+漏服降压药→自动提醒并建议联系医生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0470356" y="50673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45442" y="0"/>
                  <a:pt x="148010" y="558"/>
                  <a:pt x="150354" y="1619"/>
                </a:cubicBezTo>
                <a:lnTo>
                  <a:pt x="255501" y="46211"/>
                </a:lnTo>
                <a:cubicBezTo>
                  <a:pt x="267779" y="51402"/>
                  <a:pt x="276932" y="63512"/>
                  <a:pt x="276876" y="78135"/>
                </a:cubicBezTo>
                <a:cubicBezTo>
                  <a:pt x="276597" y="133499"/>
                  <a:pt x="253826" y="234795"/>
                  <a:pt x="157665" y="280839"/>
                </a:cubicBezTo>
                <a:cubicBezTo>
                  <a:pt x="148344" y="285304"/>
                  <a:pt x="137517" y="285304"/>
                  <a:pt x="128197" y="280839"/>
                </a:cubicBezTo>
                <a:cubicBezTo>
                  <a:pt x="31979" y="234795"/>
                  <a:pt x="9265" y="133499"/>
                  <a:pt x="8985" y="78135"/>
                </a:cubicBezTo>
                <a:cubicBezTo>
                  <a:pt x="8930" y="63512"/>
                  <a:pt x="18083" y="51402"/>
                  <a:pt x="30361" y="46211"/>
                </a:cubicBezTo>
                <a:lnTo>
                  <a:pt x="135452" y="1619"/>
                </a:lnTo>
                <a:cubicBezTo>
                  <a:pt x="137796" y="558"/>
                  <a:pt x="140308" y="0"/>
                  <a:pt x="142875" y="0"/>
                </a:cubicBezTo>
                <a:close/>
                <a:moveTo>
                  <a:pt x="142875" y="37281"/>
                </a:moveTo>
                <a:lnTo>
                  <a:pt x="142875" y="248301"/>
                </a:lnTo>
                <a:cubicBezTo>
                  <a:pt x="219894" y="211020"/>
                  <a:pt x="240599" y="128420"/>
                  <a:pt x="241102" y="78972"/>
                </a:cubicBezTo>
                <a:lnTo>
                  <a:pt x="142875" y="37337"/>
                </a:lnTo>
                <a:lnTo>
                  <a:pt x="142875" y="3733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8" name="Text 46"/>
          <p:cNvSpPr/>
          <p:nvPr/>
        </p:nvSpPr>
        <p:spPr>
          <a:xfrm>
            <a:off x="9601200" y="5429250"/>
            <a:ext cx="2019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从被动到主动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605963" y="5695950"/>
            <a:ext cx="2009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从"被动响应"升级为"主动预防",提前干预避免健康风险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5716" y="450860"/>
            <a:ext cx="450860" cy="37572"/>
          </a:xfrm>
          <a:custGeom>
            <a:avLst/>
            <a:gdLst/>
            <a:ahLst/>
            <a:cxnLst/>
            <a:rect l="l" t="t" r="r" b="b"/>
            <a:pathLst>
              <a:path w="450860" h="37572">
                <a:moveTo>
                  <a:pt x="0" y="0"/>
                </a:moveTo>
                <a:lnTo>
                  <a:pt x="450860" y="0"/>
                </a:lnTo>
                <a:lnTo>
                  <a:pt x="450860" y="37572"/>
                </a:lnTo>
                <a:lnTo>
                  <a:pt x="0" y="37572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39291" y="375716"/>
            <a:ext cx="1324401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spc="207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Scenario Hub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5716" y="676290"/>
            <a:ext cx="11665997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场景中枢: 重新定义老年数字生活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4502" y="1315008"/>
            <a:ext cx="3672629" cy="4696456"/>
          </a:xfrm>
          <a:custGeom>
            <a:avLst/>
            <a:gdLst/>
            <a:ahLst/>
            <a:cxnLst/>
            <a:rect l="l" t="t" r="r" b="b"/>
            <a:pathLst>
              <a:path w="3672629" h="4696456">
                <a:moveTo>
                  <a:pt x="37572" y="0"/>
                </a:moveTo>
                <a:lnTo>
                  <a:pt x="3597487" y="0"/>
                </a:lnTo>
                <a:cubicBezTo>
                  <a:pt x="3638986" y="0"/>
                  <a:pt x="3672629" y="33642"/>
                  <a:pt x="3672629" y="75142"/>
                </a:cubicBezTo>
                <a:lnTo>
                  <a:pt x="3672629" y="4621314"/>
                </a:lnTo>
                <a:cubicBezTo>
                  <a:pt x="3672629" y="4662814"/>
                  <a:pt x="3638986" y="4696456"/>
                  <a:pt x="3597487" y="4696456"/>
                </a:cubicBezTo>
                <a:lnTo>
                  <a:pt x="37572" y="4696456"/>
                </a:lnTo>
                <a:cubicBezTo>
                  <a:pt x="16821" y="4696456"/>
                  <a:pt x="0" y="4679635"/>
                  <a:pt x="0" y="4658884"/>
                </a:cubicBezTo>
                <a:lnTo>
                  <a:pt x="0" y="37572"/>
                </a:lnTo>
                <a:cubicBezTo>
                  <a:pt x="0" y="16835"/>
                  <a:pt x="16835" y="0"/>
                  <a:pt x="37572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94502" y="1315008"/>
            <a:ext cx="37572" cy="4696456"/>
          </a:xfrm>
          <a:custGeom>
            <a:avLst/>
            <a:gdLst/>
            <a:ahLst/>
            <a:cxnLst/>
            <a:rect l="l" t="t" r="r" b="b"/>
            <a:pathLst>
              <a:path w="37572" h="4696456">
                <a:moveTo>
                  <a:pt x="37572" y="0"/>
                </a:moveTo>
                <a:lnTo>
                  <a:pt x="37572" y="0"/>
                </a:lnTo>
                <a:lnTo>
                  <a:pt x="37572" y="4696456"/>
                </a:lnTo>
                <a:lnTo>
                  <a:pt x="37572" y="4696456"/>
                </a:lnTo>
                <a:cubicBezTo>
                  <a:pt x="16821" y="4696456"/>
                  <a:pt x="0" y="4679635"/>
                  <a:pt x="0" y="4658884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58678" y="1549831"/>
            <a:ext cx="317011" cy="281787"/>
          </a:xfrm>
          <a:custGeom>
            <a:avLst/>
            <a:gdLst/>
            <a:ahLst/>
            <a:cxnLst/>
            <a:rect l="l" t="t" r="r" b="b"/>
            <a:pathLst>
              <a:path w="317011" h="281787">
                <a:moveTo>
                  <a:pt x="52835" y="35223"/>
                </a:moveTo>
                <a:cubicBezTo>
                  <a:pt x="33407" y="35223"/>
                  <a:pt x="17612" y="51019"/>
                  <a:pt x="17612" y="70447"/>
                </a:cubicBezTo>
                <a:lnTo>
                  <a:pt x="17612" y="211341"/>
                </a:lnTo>
                <a:cubicBezTo>
                  <a:pt x="17612" y="230768"/>
                  <a:pt x="33407" y="246564"/>
                  <a:pt x="52835" y="246564"/>
                </a:cubicBezTo>
                <a:lnTo>
                  <a:pt x="193729" y="246564"/>
                </a:lnTo>
                <a:cubicBezTo>
                  <a:pt x="213157" y="246564"/>
                  <a:pt x="228952" y="230768"/>
                  <a:pt x="228952" y="211341"/>
                </a:cubicBezTo>
                <a:lnTo>
                  <a:pt x="228952" y="70447"/>
                </a:lnTo>
                <a:cubicBezTo>
                  <a:pt x="228952" y="51019"/>
                  <a:pt x="213157" y="35223"/>
                  <a:pt x="193729" y="35223"/>
                </a:cubicBezTo>
                <a:lnTo>
                  <a:pt x="52835" y="35223"/>
                </a:lnTo>
                <a:close/>
                <a:moveTo>
                  <a:pt x="255370" y="184923"/>
                </a:moveTo>
                <a:lnTo>
                  <a:pt x="295822" y="217284"/>
                </a:lnTo>
                <a:cubicBezTo>
                  <a:pt x="298133" y="219156"/>
                  <a:pt x="300995" y="220146"/>
                  <a:pt x="303967" y="220146"/>
                </a:cubicBezTo>
                <a:cubicBezTo>
                  <a:pt x="311177" y="220146"/>
                  <a:pt x="317011" y="214313"/>
                  <a:pt x="317011" y="207103"/>
                </a:cubicBezTo>
                <a:lnTo>
                  <a:pt x="317011" y="74685"/>
                </a:lnTo>
                <a:cubicBezTo>
                  <a:pt x="317011" y="67475"/>
                  <a:pt x="311177" y="61641"/>
                  <a:pt x="303967" y="61641"/>
                </a:cubicBezTo>
                <a:cubicBezTo>
                  <a:pt x="300995" y="61641"/>
                  <a:pt x="298133" y="62632"/>
                  <a:pt x="295822" y="64503"/>
                </a:cubicBezTo>
                <a:lnTo>
                  <a:pt x="255370" y="96864"/>
                </a:lnTo>
                <a:lnTo>
                  <a:pt x="255370" y="184923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103667" y="1540438"/>
            <a:ext cx="1737689" cy="3005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5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视频通话与远程陪伴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7504" y="2028869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0" name="Text 8"/>
          <p:cNvSpPr/>
          <p:nvPr/>
        </p:nvSpPr>
        <p:spPr>
          <a:xfrm>
            <a:off x="879998" y="2005387"/>
            <a:ext cx="712687" cy="197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一键呼叫: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79998" y="2254299"/>
            <a:ext cx="3033911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简化操作流程,老人只需按一个键即可发起视频通话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52807" y="2855445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Text 11"/>
          <p:cNvSpPr/>
          <p:nvPr/>
        </p:nvSpPr>
        <p:spPr>
          <a:xfrm>
            <a:off x="870018" y="2831963"/>
            <a:ext cx="712687" cy="197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情绪识别: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70018" y="3080875"/>
            <a:ext cx="3043304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AI识别老人情绪异常(如抑郁、焦虑),主动提醒家人关注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57504" y="3682022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Text 14"/>
          <p:cNvSpPr/>
          <p:nvPr/>
        </p:nvSpPr>
        <p:spPr>
          <a:xfrm>
            <a:off x="879998" y="3658539"/>
            <a:ext cx="712687" cy="197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远程协助: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79998" y="3907451"/>
            <a:ext cx="3033911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家人可远程协助分药、配置用药规则,实时指导操作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269886" y="1315008"/>
            <a:ext cx="3672629" cy="4696456"/>
          </a:xfrm>
          <a:custGeom>
            <a:avLst/>
            <a:gdLst/>
            <a:ahLst/>
            <a:cxnLst/>
            <a:rect l="l" t="t" r="r" b="b"/>
            <a:pathLst>
              <a:path w="3672629" h="4696456">
                <a:moveTo>
                  <a:pt x="37572" y="0"/>
                </a:moveTo>
                <a:lnTo>
                  <a:pt x="3597487" y="0"/>
                </a:lnTo>
                <a:cubicBezTo>
                  <a:pt x="3638986" y="0"/>
                  <a:pt x="3672629" y="33642"/>
                  <a:pt x="3672629" y="75142"/>
                </a:cubicBezTo>
                <a:lnTo>
                  <a:pt x="3672629" y="4621314"/>
                </a:lnTo>
                <a:cubicBezTo>
                  <a:pt x="3672629" y="4662814"/>
                  <a:pt x="3638986" y="4696456"/>
                  <a:pt x="3597487" y="4696456"/>
                </a:cubicBezTo>
                <a:lnTo>
                  <a:pt x="37572" y="4696456"/>
                </a:lnTo>
                <a:cubicBezTo>
                  <a:pt x="16821" y="4696456"/>
                  <a:pt x="0" y="4679635"/>
                  <a:pt x="0" y="4658884"/>
                </a:cubicBezTo>
                <a:lnTo>
                  <a:pt x="0" y="37572"/>
                </a:lnTo>
                <a:cubicBezTo>
                  <a:pt x="0" y="16835"/>
                  <a:pt x="16835" y="0"/>
                  <a:pt x="37572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269886" y="1315008"/>
            <a:ext cx="37572" cy="4696456"/>
          </a:xfrm>
          <a:custGeom>
            <a:avLst/>
            <a:gdLst/>
            <a:ahLst/>
            <a:cxnLst/>
            <a:rect l="l" t="t" r="r" b="b"/>
            <a:pathLst>
              <a:path w="37572" h="4696456">
                <a:moveTo>
                  <a:pt x="37572" y="0"/>
                </a:moveTo>
                <a:lnTo>
                  <a:pt x="37572" y="0"/>
                </a:lnTo>
                <a:lnTo>
                  <a:pt x="37572" y="4696456"/>
                </a:lnTo>
                <a:lnTo>
                  <a:pt x="37572" y="4696456"/>
                </a:lnTo>
                <a:cubicBezTo>
                  <a:pt x="16821" y="4696456"/>
                  <a:pt x="0" y="4679635"/>
                  <a:pt x="0" y="4658884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Shape 18"/>
          <p:cNvSpPr/>
          <p:nvPr/>
        </p:nvSpPr>
        <p:spPr>
          <a:xfrm>
            <a:off x="4551673" y="1549831"/>
            <a:ext cx="281787" cy="281787"/>
          </a:xfrm>
          <a:custGeom>
            <a:avLst/>
            <a:gdLst/>
            <a:ahLst/>
            <a:cxnLst/>
            <a:rect l="l" t="t" r="r" b="b"/>
            <a:pathLst>
              <a:path w="281787" h="281787">
                <a:moveTo>
                  <a:pt x="152892" y="4733"/>
                </a:moveTo>
                <a:cubicBezTo>
                  <a:pt x="146122" y="-1541"/>
                  <a:pt x="135665" y="-1541"/>
                  <a:pt x="128951" y="4733"/>
                </a:cubicBezTo>
                <a:lnTo>
                  <a:pt x="5669" y="119209"/>
                </a:lnTo>
                <a:cubicBezTo>
                  <a:pt x="385" y="124163"/>
                  <a:pt x="-1376" y="131813"/>
                  <a:pt x="1266" y="138527"/>
                </a:cubicBezTo>
                <a:cubicBezTo>
                  <a:pt x="3908" y="145242"/>
                  <a:pt x="10347" y="149700"/>
                  <a:pt x="17612" y="149700"/>
                </a:cubicBezTo>
                <a:lnTo>
                  <a:pt x="26418" y="149700"/>
                </a:lnTo>
                <a:lnTo>
                  <a:pt x="26418" y="246564"/>
                </a:lnTo>
                <a:cubicBezTo>
                  <a:pt x="26418" y="265992"/>
                  <a:pt x="42213" y="281787"/>
                  <a:pt x="61641" y="281787"/>
                </a:cubicBezTo>
                <a:lnTo>
                  <a:pt x="220146" y="281787"/>
                </a:lnTo>
                <a:cubicBezTo>
                  <a:pt x="239574" y="281787"/>
                  <a:pt x="255370" y="265992"/>
                  <a:pt x="255370" y="246564"/>
                </a:cubicBezTo>
                <a:lnTo>
                  <a:pt x="255370" y="149700"/>
                </a:lnTo>
                <a:lnTo>
                  <a:pt x="264176" y="149700"/>
                </a:lnTo>
                <a:cubicBezTo>
                  <a:pt x="271440" y="149700"/>
                  <a:pt x="277935" y="145242"/>
                  <a:pt x="280577" y="138527"/>
                </a:cubicBezTo>
                <a:cubicBezTo>
                  <a:pt x="283218" y="131813"/>
                  <a:pt x="281457" y="124108"/>
                  <a:pt x="276174" y="119209"/>
                </a:cubicBezTo>
                <a:lnTo>
                  <a:pt x="152892" y="4733"/>
                </a:lnTo>
                <a:close/>
                <a:moveTo>
                  <a:pt x="132088" y="176117"/>
                </a:moveTo>
                <a:lnTo>
                  <a:pt x="149700" y="176117"/>
                </a:lnTo>
                <a:cubicBezTo>
                  <a:pt x="164284" y="176117"/>
                  <a:pt x="176117" y="187950"/>
                  <a:pt x="176117" y="202535"/>
                </a:cubicBezTo>
                <a:lnTo>
                  <a:pt x="176117" y="255370"/>
                </a:lnTo>
                <a:lnTo>
                  <a:pt x="105670" y="255370"/>
                </a:lnTo>
                <a:lnTo>
                  <a:pt x="105670" y="202535"/>
                </a:lnTo>
                <a:cubicBezTo>
                  <a:pt x="105670" y="187950"/>
                  <a:pt x="117503" y="176117"/>
                  <a:pt x="132088" y="17611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1" name="Text 19"/>
          <p:cNvSpPr/>
          <p:nvPr/>
        </p:nvSpPr>
        <p:spPr>
          <a:xfrm>
            <a:off x="4979051" y="1540438"/>
            <a:ext cx="1192900" cy="3005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5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智能家居联动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542280" y="2028869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Text 21"/>
          <p:cNvSpPr/>
          <p:nvPr/>
        </p:nvSpPr>
        <p:spPr>
          <a:xfrm>
            <a:off x="4777103" y="2005387"/>
            <a:ext cx="2182825" cy="197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与智能音箱/照明/安防设备联动: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777103" y="2254299"/>
            <a:ext cx="2179156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打造适老化智能环境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542280" y="2630015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Text 24"/>
          <p:cNvSpPr/>
          <p:nvPr/>
        </p:nvSpPr>
        <p:spPr>
          <a:xfrm>
            <a:off x="4777103" y="2606533"/>
            <a:ext cx="1163547" cy="197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服药后自动调节: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777103" y="2855445"/>
            <a:ext cx="278030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服药后自动调节室内光线、播放舒缓音乐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542280" y="3231162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9" name="Text 27"/>
          <p:cNvSpPr/>
          <p:nvPr/>
        </p:nvSpPr>
        <p:spPr>
          <a:xfrm>
            <a:off x="4777103" y="3207680"/>
            <a:ext cx="712687" cy="197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夜间引导: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777103" y="3456592"/>
            <a:ext cx="2517300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夜间自动开启夜灯引导如厕,避免跌倒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542280" y="3832308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Text 30"/>
          <p:cNvSpPr/>
          <p:nvPr/>
        </p:nvSpPr>
        <p:spPr>
          <a:xfrm>
            <a:off x="4777103" y="3808826"/>
            <a:ext cx="712687" cy="197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安防联动: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777103" y="4057738"/>
            <a:ext cx="2479729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异常时自动打开所有灯光、发送警报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145343" y="1315008"/>
            <a:ext cx="3672629" cy="2367014"/>
          </a:xfrm>
          <a:custGeom>
            <a:avLst/>
            <a:gdLst/>
            <a:ahLst/>
            <a:cxnLst/>
            <a:rect l="l" t="t" r="r" b="b"/>
            <a:pathLst>
              <a:path w="3672629" h="2367014">
                <a:moveTo>
                  <a:pt x="37572" y="0"/>
                </a:moveTo>
                <a:lnTo>
                  <a:pt x="3597476" y="0"/>
                </a:lnTo>
                <a:cubicBezTo>
                  <a:pt x="3638982" y="0"/>
                  <a:pt x="3672629" y="33647"/>
                  <a:pt x="3672629" y="75153"/>
                </a:cubicBezTo>
                <a:lnTo>
                  <a:pt x="3672629" y="2291861"/>
                </a:lnTo>
                <a:cubicBezTo>
                  <a:pt x="3672629" y="2333367"/>
                  <a:pt x="3638982" y="2367014"/>
                  <a:pt x="3597476" y="2367014"/>
                </a:cubicBezTo>
                <a:lnTo>
                  <a:pt x="37572" y="2367014"/>
                </a:lnTo>
                <a:cubicBezTo>
                  <a:pt x="16821" y="2367014"/>
                  <a:pt x="0" y="2350192"/>
                  <a:pt x="0" y="2329442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8145343" y="1315008"/>
            <a:ext cx="37572" cy="2367014"/>
          </a:xfrm>
          <a:custGeom>
            <a:avLst/>
            <a:gdLst/>
            <a:ahLst/>
            <a:cxnLst/>
            <a:rect l="l" t="t" r="r" b="b"/>
            <a:pathLst>
              <a:path w="37572" h="2367014">
                <a:moveTo>
                  <a:pt x="37572" y="0"/>
                </a:moveTo>
                <a:lnTo>
                  <a:pt x="37572" y="0"/>
                </a:lnTo>
                <a:lnTo>
                  <a:pt x="37572" y="2367014"/>
                </a:lnTo>
                <a:lnTo>
                  <a:pt x="37572" y="2367014"/>
                </a:lnTo>
                <a:cubicBezTo>
                  <a:pt x="16821" y="2367014"/>
                  <a:pt x="0" y="2350192"/>
                  <a:pt x="0" y="2329442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6" name="Shape 34"/>
          <p:cNvSpPr/>
          <p:nvPr/>
        </p:nvSpPr>
        <p:spPr>
          <a:xfrm>
            <a:off x="8403648" y="1559223"/>
            <a:ext cx="253609" cy="225430"/>
          </a:xfrm>
          <a:custGeom>
            <a:avLst/>
            <a:gdLst/>
            <a:ahLst/>
            <a:cxnLst/>
            <a:rect l="l" t="t" r="r" b="b"/>
            <a:pathLst>
              <a:path w="253609" h="225430">
                <a:moveTo>
                  <a:pt x="118395" y="23424"/>
                </a:moveTo>
                <a:lnTo>
                  <a:pt x="67057" y="80486"/>
                </a:lnTo>
                <a:cubicBezTo>
                  <a:pt x="65031" y="82731"/>
                  <a:pt x="65119" y="86209"/>
                  <a:pt x="67277" y="88367"/>
                </a:cubicBezTo>
                <a:cubicBezTo>
                  <a:pt x="80706" y="101796"/>
                  <a:pt x="102500" y="101796"/>
                  <a:pt x="115929" y="88367"/>
                </a:cubicBezTo>
                <a:lnTo>
                  <a:pt x="129930" y="74365"/>
                </a:lnTo>
                <a:cubicBezTo>
                  <a:pt x="131780" y="72516"/>
                  <a:pt x="134113" y="71504"/>
                  <a:pt x="136491" y="71327"/>
                </a:cubicBezTo>
                <a:cubicBezTo>
                  <a:pt x="139485" y="71063"/>
                  <a:pt x="142567" y="72076"/>
                  <a:pt x="144856" y="74365"/>
                </a:cubicBezTo>
                <a:lnTo>
                  <a:pt x="222612" y="151461"/>
                </a:lnTo>
                <a:lnTo>
                  <a:pt x="253609" y="126804"/>
                </a:lnTo>
                <a:lnTo>
                  <a:pt x="253609" y="0"/>
                </a:lnTo>
                <a:lnTo>
                  <a:pt x="204296" y="28179"/>
                </a:lnTo>
                <a:lnTo>
                  <a:pt x="193817" y="21178"/>
                </a:lnTo>
                <a:cubicBezTo>
                  <a:pt x="186860" y="16555"/>
                  <a:pt x="178715" y="14089"/>
                  <a:pt x="170349" y="14089"/>
                </a:cubicBezTo>
                <a:lnTo>
                  <a:pt x="139353" y="14089"/>
                </a:lnTo>
                <a:cubicBezTo>
                  <a:pt x="138868" y="14089"/>
                  <a:pt x="138340" y="14089"/>
                  <a:pt x="137856" y="14133"/>
                </a:cubicBezTo>
                <a:cubicBezTo>
                  <a:pt x="130415" y="14530"/>
                  <a:pt x="123414" y="17876"/>
                  <a:pt x="118395" y="23424"/>
                </a:cubicBezTo>
                <a:close/>
                <a:moveTo>
                  <a:pt x="51338" y="66352"/>
                </a:moveTo>
                <a:lnTo>
                  <a:pt x="98361" y="14089"/>
                </a:lnTo>
                <a:lnTo>
                  <a:pt x="80926" y="14089"/>
                </a:lnTo>
                <a:cubicBezTo>
                  <a:pt x="69698" y="14089"/>
                  <a:pt x="58955" y="18536"/>
                  <a:pt x="51030" y="26462"/>
                </a:cubicBezTo>
                <a:lnTo>
                  <a:pt x="0" y="84536"/>
                </a:lnTo>
                <a:lnTo>
                  <a:pt x="0" y="239519"/>
                </a:lnTo>
                <a:lnTo>
                  <a:pt x="63402" y="179639"/>
                </a:lnTo>
                <a:lnTo>
                  <a:pt x="68862" y="184174"/>
                </a:lnTo>
                <a:cubicBezTo>
                  <a:pt x="78989" y="192628"/>
                  <a:pt x="91757" y="197251"/>
                  <a:pt x="104922" y="197251"/>
                </a:cubicBezTo>
                <a:lnTo>
                  <a:pt x="111834" y="197251"/>
                </a:lnTo>
                <a:lnTo>
                  <a:pt x="108752" y="194169"/>
                </a:lnTo>
                <a:cubicBezTo>
                  <a:pt x="104614" y="190030"/>
                  <a:pt x="104614" y="183338"/>
                  <a:pt x="108752" y="179243"/>
                </a:cubicBezTo>
                <a:cubicBezTo>
                  <a:pt x="112891" y="175148"/>
                  <a:pt x="119584" y="175104"/>
                  <a:pt x="123678" y="179243"/>
                </a:cubicBezTo>
                <a:lnTo>
                  <a:pt x="141730" y="197295"/>
                </a:lnTo>
                <a:lnTo>
                  <a:pt x="145693" y="197295"/>
                </a:lnTo>
                <a:cubicBezTo>
                  <a:pt x="154102" y="197295"/>
                  <a:pt x="162336" y="195402"/>
                  <a:pt x="169821" y="191880"/>
                </a:cubicBezTo>
                <a:lnTo>
                  <a:pt x="158065" y="180080"/>
                </a:lnTo>
                <a:cubicBezTo>
                  <a:pt x="153926" y="175941"/>
                  <a:pt x="153926" y="169249"/>
                  <a:pt x="158065" y="165154"/>
                </a:cubicBezTo>
                <a:cubicBezTo>
                  <a:pt x="162204" y="161059"/>
                  <a:pt x="168896" y="161015"/>
                  <a:pt x="172991" y="165154"/>
                </a:cubicBezTo>
                <a:lnTo>
                  <a:pt x="187080" y="179243"/>
                </a:lnTo>
                <a:lnTo>
                  <a:pt x="194786" y="171538"/>
                </a:lnTo>
                <a:cubicBezTo>
                  <a:pt x="198704" y="167619"/>
                  <a:pt x="199849" y="161940"/>
                  <a:pt x="198132" y="156964"/>
                </a:cubicBezTo>
                <a:lnTo>
                  <a:pt x="137415" y="96732"/>
                </a:lnTo>
                <a:lnTo>
                  <a:pt x="130855" y="103293"/>
                </a:lnTo>
                <a:cubicBezTo>
                  <a:pt x="109149" y="124999"/>
                  <a:pt x="74013" y="124999"/>
                  <a:pt x="52307" y="103293"/>
                </a:cubicBezTo>
                <a:cubicBezTo>
                  <a:pt x="42180" y="93166"/>
                  <a:pt x="41784" y="76919"/>
                  <a:pt x="51338" y="663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7" name="Text 35"/>
          <p:cNvSpPr/>
          <p:nvPr/>
        </p:nvSpPr>
        <p:spPr>
          <a:xfrm>
            <a:off x="8784061" y="1540438"/>
            <a:ext cx="1446508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9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紧急求助与社区服务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398951" y="1991297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9" name="Text 37"/>
          <p:cNvSpPr/>
          <p:nvPr/>
        </p:nvSpPr>
        <p:spPr>
          <a:xfrm>
            <a:off x="8614988" y="1953726"/>
            <a:ext cx="3052696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一键求助:</a:t>
            </a:r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大按钮设计,老人遇紧急情况一键呼叫预设联系人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398951" y="2517300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1" name="Text 39"/>
          <p:cNvSpPr/>
          <p:nvPr/>
        </p:nvSpPr>
        <p:spPr>
          <a:xfrm>
            <a:off x="8614988" y="2479729"/>
            <a:ext cx="3052696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智能判断:</a:t>
            </a:r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AI根据健康数据自动判断紧急情况(如跌倒、心脏骤停)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98951" y="3043304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3" name="Text 41"/>
          <p:cNvSpPr/>
          <p:nvPr/>
        </p:nvSpPr>
        <p:spPr>
          <a:xfrm>
            <a:off x="8616162" y="3005732"/>
            <a:ext cx="3043304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社区服务:</a:t>
            </a:r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对接社区医院、护理站、送餐服务等日常需求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145343" y="3869880"/>
            <a:ext cx="3672629" cy="2141584"/>
          </a:xfrm>
          <a:custGeom>
            <a:avLst/>
            <a:gdLst/>
            <a:ahLst/>
            <a:cxnLst/>
            <a:rect l="l" t="t" r="r" b="b"/>
            <a:pathLst>
              <a:path w="3672629" h="2141584">
                <a:moveTo>
                  <a:pt x="37572" y="0"/>
                </a:moveTo>
                <a:lnTo>
                  <a:pt x="3597480" y="0"/>
                </a:lnTo>
                <a:cubicBezTo>
                  <a:pt x="3638984" y="0"/>
                  <a:pt x="3672629" y="33645"/>
                  <a:pt x="3672629" y="75148"/>
                </a:cubicBezTo>
                <a:lnTo>
                  <a:pt x="3672629" y="2066436"/>
                </a:lnTo>
                <a:cubicBezTo>
                  <a:pt x="3672629" y="2107939"/>
                  <a:pt x="3638984" y="2141584"/>
                  <a:pt x="3597480" y="2141584"/>
                </a:cubicBezTo>
                <a:lnTo>
                  <a:pt x="37572" y="2141584"/>
                </a:lnTo>
                <a:cubicBezTo>
                  <a:pt x="16821" y="2141584"/>
                  <a:pt x="0" y="2124763"/>
                  <a:pt x="0" y="2104012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8145343" y="3869880"/>
            <a:ext cx="37572" cy="2141584"/>
          </a:xfrm>
          <a:custGeom>
            <a:avLst/>
            <a:gdLst/>
            <a:ahLst/>
            <a:cxnLst/>
            <a:rect l="l" t="t" r="r" b="b"/>
            <a:pathLst>
              <a:path w="37572" h="2141584">
                <a:moveTo>
                  <a:pt x="37572" y="0"/>
                </a:moveTo>
                <a:lnTo>
                  <a:pt x="37572" y="0"/>
                </a:lnTo>
                <a:lnTo>
                  <a:pt x="37572" y="2141584"/>
                </a:lnTo>
                <a:lnTo>
                  <a:pt x="37572" y="2141584"/>
                </a:lnTo>
                <a:cubicBezTo>
                  <a:pt x="16821" y="2141584"/>
                  <a:pt x="0" y="2124763"/>
                  <a:pt x="0" y="2104012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6" name="Shape 44"/>
          <p:cNvSpPr/>
          <p:nvPr/>
        </p:nvSpPr>
        <p:spPr>
          <a:xfrm>
            <a:off x="8445916" y="4114096"/>
            <a:ext cx="169072" cy="225430"/>
          </a:xfrm>
          <a:custGeom>
            <a:avLst/>
            <a:gdLst/>
            <a:ahLst/>
            <a:cxnLst/>
            <a:rect l="l" t="t" r="r" b="b"/>
            <a:pathLst>
              <a:path w="169072" h="225430">
                <a:moveTo>
                  <a:pt x="7045" y="28179"/>
                </a:moveTo>
                <a:cubicBezTo>
                  <a:pt x="7045" y="12636"/>
                  <a:pt x="19681" y="0"/>
                  <a:pt x="35223" y="0"/>
                </a:cubicBezTo>
                <a:lnTo>
                  <a:pt x="133849" y="0"/>
                </a:lnTo>
                <a:cubicBezTo>
                  <a:pt x="149391" y="0"/>
                  <a:pt x="162028" y="12636"/>
                  <a:pt x="162028" y="28179"/>
                </a:cubicBezTo>
                <a:lnTo>
                  <a:pt x="162028" y="197251"/>
                </a:lnTo>
                <a:cubicBezTo>
                  <a:pt x="162028" y="212793"/>
                  <a:pt x="149391" y="225430"/>
                  <a:pt x="133849" y="225430"/>
                </a:cubicBezTo>
                <a:lnTo>
                  <a:pt x="35223" y="225430"/>
                </a:lnTo>
                <a:cubicBezTo>
                  <a:pt x="19681" y="225430"/>
                  <a:pt x="7045" y="212793"/>
                  <a:pt x="7045" y="197251"/>
                </a:cubicBezTo>
                <a:lnTo>
                  <a:pt x="7045" y="28179"/>
                </a:lnTo>
                <a:close/>
                <a:moveTo>
                  <a:pt x="35223" y="28179"/>
                </a:moveTo>
                <a:lnTo>
                  <a:pt x="35223" y="162028"/>
                </a:lnTo>
                <a:lnTo>
                  <a:pt x="133849" y="162028"/>
                </a:lnTo>
                <a:lnTo>
                  <a:pt x="133849" y="28179"/>
                </a:lnTo>
                <a:lnTo>
                  <a:pt x="35223" y="28179"/>
                </a:lnTo>
                <a:close/>
                <a:moveTo>
                  <a:pt x="84536" y="207818"/>
                </a:moveTo>
                <a:cubicBezTo>
                  <a:pt x="92329" y="207818"/>
                  <a:pt x="98626" y="201522"/>
                  <a:pt x="98626" y="193729"/>
                </a:cubicBezTo>
                <a:cubicBezTo>
                  <a:pt x="98626" y="185936"/>
                  <a:pt x="92329" y="179639"/>
                  <a:pt x="84536" y="179639"/>
                </a:cubicBezTo>
                <a:cubicBezTo>
                  <a:pt x="76743" y="179639"/>
                  <a:pt x="70447" y="185936"/>
                  <a:pt x="70447" y="193729"/>
                </a:cubicBezTo>
                <a:cubicBezTo>
                  <a:pt x="70447" y="201522"/>
                  <a:pt x="76743" y="207818"/>
                  <a:pt x="84536" y="20781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7" name="Text 45"/>
          <p:cNvSpPr/>
          <p:nvPr/>
        </p:nvSpPr>
        <p:spPr>
          <a:xfrm>
            <a:off x="8784061" y="4095310"/>
            <a:ext cx="995649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9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数字生活入口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417737" y="4546169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9" name="Text 47"/>
          <p:cNvSpPr/>
          <p:nvPr/>
        </p:nvSpPr>
        <p:spPr>
          <a:xfrm>
            <a:off x="8650358" y="4508598"/>
            <a:ext cx="3015125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新闻播报:</a:t>
            </a:r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语音播报当日新闻,老人无需看屏幕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417737" y="5072173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1" name="Text 49"/>
          <p:cNvSpPr/>
          <p:nvPr/>
        </p:nvSpPr>
        <p:spPr>
          <a:xfrm>
            <a:off x="8652560" y="5034601"/>
            <a:ext cx="2752123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天气预报:</a:t>
            </a:r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每日天气提醒,指导穿衣和出行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408344" y="5372746"/>
            <a:ext cx="131501" cy="150287"/>
          </a:xfrm>
          <a:custGeom>
            <a:avLst/>
            <a:gdLst/>
            <a:ahLst/>
            <a:cxnLst/>
            <a:rect l="l" t="t" r="r" b="b"/>
            <a:pathLst>
              <a:path w="131501" h="150287">
                <a:moveTo>
                  <a:pt x="127626" y="20576"/>
                </a:moveTo>
                <a:cubicBezTo>
                  <a:pt x="131824" y="23629"/>
                  <a:pt x="132763" y="29500"/>
                  <a:pt x="129710" y="33697"/>
                </a:cubicBezTo>
                <a:lnTo>
                  <a:pt x="54567" y="137019"/>
                </a:lnTo>
                <a:cubicBezTo>
                  <a:pt x="52953" y="139250"/>
                  <a:pt x="50458" y="140630"/>
                  <a:pt x="47698" y="140864"/>
                </a:cubicBezTo>
                <a:cubicBezTo>
                  <a:pt x="44939" y="141099"/>
                  <a:pt x="42268" y="140072"/>
                  <a:pt x="40331" y="138135"/>
                </a:cubicBezTo>
                <a:lnTo>
                  <a:pt x="2759" y="100563"/>
                </a:lnTo>
                <a:cubicBezTo>
                  <a:pt x="-910" y="96894"/>
                  <a:pt x="-910" y="90935"/>
                  <a:pt x="2759" y="87266"/>
                </a:cubicBezTo>
                <a:cubicBezTo>
                  <a:pt x="6428" y="83597"/>
                  <a:pt x="12387" y="83597"/>
                  <a:pt x="16056" y="87266"/>
                </a:cubicBezTo>
                <a:lnTo>
                  <a:pt x="45849" y="117059"/>
                </a:lnTo>
                <a:lnTo>
                  <a:pt x="114535" y="22631"/>
                </a:lnTo>
                <a:cubicBezTo>
                  <a:pt x="117588" y="18434"/>
                  <a:pt x="123458" y="17494"/>
                  <a:pt x="127656" y="2054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3" name="Text 51"/>
          <p:cNvSpPr/>
          <p:nvPr/>
        </p:nvSpPr>
        <p:spPr>
          <a:xfrm>
            <a:off x="8634214" y="5335174"/>
            <a:ext cx="3033911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养生知识:</a:t>
            </a:r>
            <a:pPr>
              <a:lnSpc>
                <a:spcPct val="120000"/>
              </a:lnSpc>
            </a:pPr>
            <a:r>
              <a:rPr lang="en-US" sz="118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个性化推送健康养生知识,提升健康素养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380413" y="6204018"/>
            <a:ext cx="11431174" cy="648111"/>
          </a:xfrm>
          <a:custGeom>
            <a:avLst/>
            <a:gdLst/>
            <a:ahLst/>
            <a:cxnLst/>
            <a:rect l="l" t="t" r="r" b="b"/>
            <a:pathLst>
              <a:path w="11431174" h="648111">
                <a:moveTo>
                  <a:pt x="75142" y="0"/>
                </a:moveTo>
                <a:lnTo>
                  <a:pt x="11356032" y="0"/>
                </a:lnTo>
                <a:cubicBezTo>
                  <a:pt x="11397532" y="0"/>
                  <a:pt x="11431174" y="33642"/>
                  <a:pt x="11431174" y="75142"/>
                </a:cubicBezTo>
                <a:lnTo>
                  <a:pt x="11431174" y="572969"/>
                </a:lnTo>
                <a:cubicBezTo>
                  <a:pt x="11431174" y="614469"/>
                  <a:pt x="11397532" y="648111"/>
                  <a:pt x="11356032" y="648111"/>
                </a:cubicBezTo>
                <a:lnTo>
                  <a:pt x="75142" y="648111"/>
                </a:lnTo>
                <a:cubicBezTo>
                  <a:pt x="33670" y="648111"/>
                  <a:pt x="0" y="614441"/>
                  <a:pt x="0" y="572969"/>
                </a:cubicBezTo>
                <a:lnTo>
                  <a:pt x="0" y="75142"/>
                </a:lnTo>
                <a:cubicBezTo>
                  <a:pt x="0" y="33670"/>
                  <a:pt x="33670" y="0"/>
                  <a:pt x="75142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 w="12700">
            <a:solidFill>
              <a:srgbClr val="C5A06D">
                <a:alpha val="50196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587057" y="6415359"/>
            <a:ext cx="253609" cy="225430"/>
          </a:xfrm>
          <a:custGeom>
            <a:avLst/>
            <a:gdLst/>
            <a:ahLst/>
            <a:cxnLst/>
            <a:rect l="l" t="t" r="r" b="b"/>
            <a:pathLst>
              <a:path w="253609" h="225430">
                <a:moveTo>
                  <a:pt x="136271" y="-8322"/>
                </a:moveTo>
                <a:cubicBezTo>
                  <a:pt x="134465" y="-11844"/>
                  <a:pt x="130811" y="-14089"/>
                  <a:pt x="126848" y="-14089"/>
                </a:cubicBezTo>
                <a:cubicBezTo>
                  <a:pt x="122886" y="-14089"/>
                  <a:pt x="119231" y="-11844"/>
                  <a:pt x="117426" y="-8322"/>
                </a:cubicBezTo>
                <a:lnTo>
                  <a:pt x="85021" y="55169"/>
                </a:lnTo>
                <a:lnTo>
                  <a:pt x="14618" y="66352"/>
                </a:lnTo>
                <a:cubicBezTo>
                  <a:pt x="10699" y="66969"/>
                  <a:pt x="7441" y="69742"/>
                  <a:pt x="6208" y="73529"/>
                </a:cubicBezTo>
                <a:cubicBezTo>
                  <a:pt x="4975" y="77315"/>
                  <a:pt x="5988" y="81454"/>
                  <a:pt x="8762" y="84272"/>
                </a:cubicBezTo>
                <a:lnTo>
                  <a:pt x="59131" y="134686"/>
                </a:lnTo>
                <a:lnTo>
                  <a:pt x="48036" y="205088"/>
                </a:lnTo>
                <a:cubicBezTo>
                  <a:pt x="47420" y="209007"/>
                  <a:pt x="49049" y="212970"/>
                  <a:pt x="52263" y="215303"/>
                </a:cubicBezTo>
                <a:cubicBezTo>
                  <a:pt x="55477" y="217637"/>
                  <a:pt x="59704" y="217989"/>
                  <a:pt x="63270" y="216184"/>
                </a:cubicBezTo>
                <a:lnTo>
                  <a:pt x="126848" y="183866"/>
                </a:lnTo>
                <a:lnTo>
                  <a:pt x="190383" y="216184"/>
                </a:lnTo>
                <a:cubicBezTo>
                  <a:pt x="193905" y="217989"/>
                  <a:pt x="198176" y="217637"/>
                  <a:pt x="201390" y="215303"/>
                </a:cubicBezTo>
                <a:cubicBezTo>
                  <a:pt x="204604" y="212970"/>
                  <a:pt x="206233" y="209051"/>
                  <a:pt x="205617" y="205088"/>
                </a:cubicBezTo>
                <a:lnTo>
                  <a:pt x="194477" y="134686"/>
                </a:lnTo>
                <a:lnTo>
                  <a:pt x="244847" y="84272"/>
                </a:lnTo>
                <a:cubicBezTo>
                  <a:pt x="247665" y="81454"/>
                  <a:pt x="248633" y="77315"/>
                  <a:pt x="247401" y="73529"/>
                </a:cubicBezTo>
                <a:cubicBezTo>
                  <a:pt x="246168" y="69742"/>
                  <a:pt x="242954" y="66969"/>
                  <a:pt x="238991" y="66352"/>
                </a:cubicBezTo>
                <a:lnTo>
                  <a:pt x="168632" y="55169"/>
                </a:lnTo>
                <a:lnTo>
                  <a:pt x="136271" y="-832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6" name="Text 54"/>
          <p:cNvSpPr/>
          <p:nvPr/>
        </p:nvSpPr>
        <p:spPr>
          <a:xfrm>
            <a:off x="967470" y="6396573"/>
            <a:ext cx="629325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1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核心价值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3631755" y="6396573"/>
            <a:ext cx="8077904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从单一功能设备升级为老年人数字生活的</a:t>
            </a:r>
            <a:pPr>
              <a:lnSpc>
                <a:spcPct val="120000"/>
              </a:lnSpc>
            </a:pPr>
            <a:r>
              <a:rPr lang="en-US" sz="1479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核心枢纽</a:t>
            </a:r>
            <a:pPr>
              <a:lnSpc>
                <a:spcPct val="120000"/>
              </a:lnSpc>
            </a:pPr>
            <a:r>
              <a:rPr lang="en-US" sz="147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,成为家庭关怀的延伸,构建不可替代的用户粘性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9175" y="443010"/>
            <a:ext cx="443010" cy="36917"/>
          </a:xfrm>
          <a:custGeom>
            <a:avLst/>
            <a:gdLst/>
            <a:ahLst/>
            <a:cxnLst/>
            <a:rect l="l" t="t" r="r" b="b"/>
            <a:pathLst>
              <a:path w="443010" h="36917">
                <a:moveTo>
                  <a:pt x="0" y="0"/>
                </a:moveTo>
                <a:lnTo>
                  <a:pt x="443010" y="0"/>
                </a:lnTo>
                <a:lnTo>
                  <a:pt x="443010" y="36917"/>
                </a:lnTo>
                <a:lnTo>
                  <a:pt x="0" y="36917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22937" y="369175"/>
            <a:ext cx="1855104" cy="1845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7" spc="203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Platform Strategy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9175" y="664515"/>
            <a:ext cx="11675155" cy="4430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88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银发护理切入与适老化AI生态平台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7634" y="1329030"/>
            <a:ext cx="7669608" cy="2611912"/>
          </a:xfrm>
          <a:custGeom>
            <a:avLst/>
            <a:gdLst/>
            <a:ahLst/>
            <a:cxnLst/>
            <a:rect l="l" t="t" r="r" b="b"/>
            <a:pathLst>
              <a:path w="7669608" h="2611912">
                <a:moveTo>
                  <a:pt x="36917" y="0"/>
                </a:moveTo>
                <a:lnTo>
                  <a:pt x="7595769" y="0"/>
                </a:lnTo>
                <a:cubicBezTo>
                  <a:pt x="7636549" y="0"/>
                  <a:pt x="7669608" y="33059"/>
                  <a:pt x="7669608" y="73839"/>
                </a:cubicBezTo>
                <a:lnTo>
                  <a:pt x="7669608" y="2538073"/>
                </a:lnTo>
                <a:cubicBezTo>
                  <a:pt x="7669608" y="2578853"/>
                  <a:pt x="7636549" y="2611912"/>
                  <a:pt x="7595769" y="2611912"/>
                </a:cubicBezTo>
                <a:lnTo>
                  <a:pt x="36917" y="2611912"/>
                </a:lnTo>
                <a:cubicBezTo>
                  <a:pt x="16529" y="2611912"/>
                  <a:pt x="0" y="2595384"/>
                  <a:pt x="0" y="2574995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87634" y="1329030"/>
            <a:ext cx="36917" cy="2611912"/>
          </a:xfrm>
          <a:custGeom>
            <a:avLst/>
            <a:gdLst/>
            <a:ahLst/>
            <a:cxnLst/>
            <a:rect l="l" t="t" r="r" b="b"/>
            <a:pathLst>
              <a:path w="36917" h="2611912">
                <a:moveTo>
                  <a:pt x="36917" y="0"/>
                </a:moveTo>
                <a:lnTo>
                  <a:pt x="36917" y="0"/>
                </a:lnTo>
                <a:lnTo>
                  <a:pt x="36917" y="2611912"/>
                </a:lnTo>
                <a:lnTo>
                  <a:pt x="36917" y="2611912"/>
                </a:lnTo>
                <a:cubicBezTo>
                  <a:pt x="16529" y="2611912"/>
                  <a:pt x="0" y="2595384"/>
                  <a:pt x="0" y="2574995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64515" y="1559764"/>
            <a:ext cx="276881" cy="276881"/>
          </a:xfrm>
          <a:custGeom>
            <a:avLst/>
            <a:gdLst/>
            <a:ahLst/>
            <a:cxnLst/>
            <a:rect l="l" t="t" r="r" b="b"/>
            <a:pathLst>
              <a:path w="276881" h="276881">
                <a:moveTo>
                  <a:pt x="242271" y="138441"/>
                </a:moveTo>
                <a:cubicBezTo>
                  <a:pt x="242271" y="81135"/>
                  <a:pt x="195746" y="34610"/>
                  <a:pt x="138441" y="34610"/>
                </a:cubicBezTo>
                <a:cubicBezTo>
                  <a:pt x="81135" y="34610"/>
                  <a:pt x="34610" y="81135"/>
                  <a:pt x="34610" y="138441"/>
                </a:cubicBezTo>
                <a:cubicBezTo>
                  <a:pt x="34610" y="195746"/>
                  <a:pt x="81135" y="242271"/>
                  <a:pt x="138441" y="242271"/>
                </a:cubicBezTo>
                <a:cubicBezTo>
                  <a:pt x="195746" y="242271"/>
                  <a:pt x="242271" y="195746"/>
                  <a:pt x="242271" y="138441"/>
                </a:cubicBezTo>
                <a:close/>
                <a:moveTo>
                  <a:pt x="0" y="138441"/>
                </a:moveTo>
                <a:cubicBezTo>
                  <a:pt x="0" y="62033"/>
                  <a:pt x="62033" y="0"/>
                  <a:pt x="138441" y="0"/>
                </a:cubicBezTo>
                <a:cubicBezTo>
                  <a:pt x="214848" y="0"/>
                  <a:pt x="276881" y="62033"/>
                  <a:pt x="276881" y="138441"/>
                </a:cubicBezTo>
                <a:cubicBezTo>
                  <a:pt x="276881" y="214848"/>
                  <a:pt x="214848" y="276881"/>
                  <a:pt x="138441" y="276881"/>
                </a:cubicBezTo>
                <a:cubicBezTo>
                  <a:pt x="62033" y="276881"/>
                  <a:pt x="0" y="214848"/>
                  <a:pt x="0" y="138441"/>
                </a:cubicBezTo>
                <a:close/>
                <a:moveTo>
                  <a:pt x="138441" y="181703"/>
                </a:moveTo>
                <a:cubicBezTo>
                  <a:pt x="162318" y="181703"/>
                  <a:pt x="181703" y="162318"/>
                  <a:pt x="181703" y="138441"/>
                </a:cubicBezTo>
                <a:cubicBezTo>
                  <a:pt x="181703" y="114563"/>
                  <a:pt x="162318" y="95178"/>
                  <a:pt x="138441" y="95178"/>
                </a:cubicBezTo>
                <a:cubicBezTo>
                  <a:pt x="114563" y="95178"/>
                  <a:pt x="95178" y="114563"/>
                  <a:pt x="95178" y="138441"/>
                </a:cubicBezTo>
                <a:cubicBezTo>
                  <a:pt x="95178" y="162318"/>
                  <a:pt x="114563" y="181703"/>
                  <a:pt x="138441" y="181703"/>
                </a:cubicBezTo>
                <a:close/>
                <a:moveTo>
                  <a:pt x="138441" y="60568"/>
                </a:moveTo>
                <a:cubicBezTo>
                  <a:pt x="181420" y="60568"/>
                  <a:pt x="216313" y="95461"/>
                  <a:pt x="216313" y="138441"/>
                </a:cubicBezTo>
                <a:cubicBezTo>
                  <a:pt x="216313" y="181420"/>
                  <a:pt x="181420" y="216313"/>
                  <a:pt x="138441" y="216313"/>
                </a:cubicBezTo>
                <a:cubicBezTo>
                  <a:pt x="95461" y="216313"/>
                  <a:pt x="60568" y="181420"/>
                  <a:pt x="60568" y="138441"/>
                </a:cubicBezTo>
                <a:cubicBezTo>
                  <a:pt x="60568" y="95461"/>
                  <a:pt x="95461" y="60568"/>
                  <a:pt x="138441" y="60568"/>
                </a:cubicBezTo>
                <a:close/>
                <a:moveTo>
                  <a:pt x="121136" y="138441"/>
                </a:moveTo>
                <a:cubicBezTo>
                  <a:pt x="121136" y="128890"/>
                  <a:pt x="128890" y="121136"/>
                  <a:pt x="138441" y="121136"/>
                </a:cubicBezTo>
                <a:cubicBezTo>
                  <a:pt x="147992" y="121136"/>
                  <a:pt x="155746" y="128890"/>
                  <a:pt x="155746" y="138441"/>
                </a:cubicBezTo>
                <a:cubicBezTo>
                  <a:pt x="155746" y="147992"/>
                  <a:pt x="147992" y="155746"/>
                  <a:pt x="138441" y="155746"/>
                </a:cubicBezTo>
                <a:cubicBezTo>
                  <a:pt x="128890" y="155746"/>
                  <a:pt x="121136" y="147992"/>
                  <a:pt x="121136" y="1384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084451" y="1550534"/>
            <a:ext cx="2058150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4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为什么选择银发护理切入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27597" y="1993544"/>
            <a:ext cx="7291204" cy="267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8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银发护理是</a:t>
            </a:r>
            <a:pPr>
              <a:lnSpc>
                <a:spcPct val="140000"/>
              </a:lnSpc>
            </a:pPr>
            <a:r>
              <a:rPr lang="en-US" sz="1308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AI+硬件最具挑战的真实场景</a:t>
            </a:r>
            <a:pPr>
              <a:lnSpc>
                <a:spcPct val="140000"/>
              </a:lnSpc>
            </a:pPr>
            <a:r>
              <a:rPr lang="en-US" sz="1308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,因为: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7597" y="2448091"/>
            <a:ext cx="2307343" cy="1273653"/>
          </a:xfrm>
          <a:custGeom>
            <a:avLst/>
            <a:gdLst/>
            <a:ahLst/>
            <a:cxnLst/>
            <a:rect l="l" t="t" r="r" b="b"/>
            <a:pathLst>
              <a:path w="2307343" h="1273653">
                <a:moveTo>
                  <a:pt x="73834" y="0"/>
                </a:moveTo>
                <a:lnTo>
                  <a:pt x="2233509" y="0"/>
                </a:lnTo>
                <a:cubicBezTo>
                  <a:pt x="2274286" y="0"/>
                  <a:pt x="2307343" y="33056"/>
                  <a:pt x="2307343" y="73834"/>
                </a:cubicBezTo>
                <a:lnTo>
                  <a:pt x="2307343" y="1199820"/>
                </a:lnTo>
                <a:cubicBezTo>
                  <a:pt x="2307343" y="1240597"/>
                  <a:pt x="2274286" y="1273653"/>
                  <a:pt x="2233509" y="1273653"/>
                </a:cubicBezTo>
                <a:lnTo>
                  <a:pt x="73834" y="1273653"/>
                </a:lnTo>
                <a:cubicBezTo>
                  <a:pt x="33056" y="1273653"/>
                  <a:pt x="0" y="1240597"/>
                  <a:pt x="0" y="1199820"/>
                </a:cubicBezTo>
                <a:lnTo>
                  <a:pt x="0" y="73834"/>
                </a:lnTo>
                <a:cubicBezTo>
                  <a:pt x="0" y="33084"/>
                  <a:pt x="33084" y="0"/>
                  <a:pt x="73834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1660710" y="2595761"/>
            <a:ext cx="242271" cy="276881"/>
          </a:xfrm>
          <a:custGeom>
            <a:avLst/>
            <a:gdLst/>
            <a:ahLst/>
            <a:cxnLst/>
            <a:rect l="l" t="t" r="r" b="b"/>
            <a:pathLst>
              <a:path w="242271" h="276881">
                <a:moveTo>
                  <a:pt x="131248" y="43263"/>
                </a:moveTo>
                <a:lnTo>
                  <a:pt x="180622" y="43263"/>
                </a:lnTo>
                <a:cubicBezTo>
                  <a:pt x="174835" y="29959"/>
                  <a:pt x="164669" y="18982"/>
                  <a:pt x="152014" y="12114"/>
                </a:cubicBezTo>
                <a:lnTo>
                  <a:pt x="131248" y="43263"/>
                </a:lnTo>
                <a:close/>
                <a:moveTo>
                  <a:pt x="130761" y="5029"/>
                </a:moveTo>
                <a:cubicBezTo>
                  <a:pt x="127625" y="4543"/>
                  <a:pt x="124380" y="4326"/>
                  <a:pt x="121136" y="4326"/>
                </a:cubicBezTo>
                <a:cubicBezTo>
                  <a:pt x="94529" y="4326"/>
                  <a:pt x="71654" y="20333"/>
                  <a:pt x="61649" y="43263"/>
                </a:cubicBezTo>
                <a:lnTo>
                  <a:pt x="105236" y="43263"/>
                </a:lnTo>
                <a:lnTo>
                  <a:pt x="130707" y="5029"/>
                </a:lnTo>
                <a:close/>
                <a:moveTo>
                  <a:pt x="121136" y="134114"/>
                </a:moveTo>
                <a:cubicBezTo>
                  <a:pt x="156989" y="134114"/>
                  <a:pt x="186030" y="105074"/>
                  <a:pt x="186030" y="69220"/>
                </a:cubicBezTo>
                <a:lnTo>
                  <a:pt x="56241" y="69220"/>
                </a:lnTo>
                <a:cubicBezTo>
                  <a:pt x="56241" y="105074"/>
                  <a:pt x="85282" y="134114"/>
                  <a:pt x="121136" y="134114"/>
                </a:cubicBezTo>
                <a:close/>
                <a:moveTo>
                  <a:pt x="53375" y="184840"/>
                </a:moveTo>
                <a:cubicBezTo>
                  <a:pt x="26661" y="200198"/>
                  <a:pt x="8653" y="229022"/>
                  <a:pt x="8653" y="262064"/>
                </a:cubicBezTo>
                <a:cubicBezTo>
                  <a:pt x="8653" y="270230"/>
                  <a:pt x="15304" y="276881"/>
                  <a:pt x="23470" y="276881"/>
                </a:cubicBezTo>
                <a:lnTo>
                  <a:pt x="105128" y="276881"/>
                </a:lnTo>
                <a:lnTo>
                  <a:pt x="53321" y="184840"/>
                </a:lnTo>
                <a:close/>
                <a:moveTo>
                  <a:pt x="77765" y="175268"/>
                </a:moveTo>
                <a:lnTo>
                  <a:pt x="100856" y="216313"/>
                </a:lnTo>
                <a:lnTo>
                  <a:pt x="147093" y="216313"/>
                </a:lnTo>
                <a:cubicBezTo>
                  <a:pt x="170996" y="216313"/>
                  <a:pt x="190356" y="235673"/>
                  <a:pt x="190356" y="259576"/>
                </a:cubicBezTo>
                <a:cubicBezTo>
                  <a:pt x="190356" y="265741"/>
                  <a:pt x="189058" y="271581"/>
                  <a:pt x="186733" y="276881"/>
                </a:cubicBezTo>
                <a:lnTo>
                  <a:pt x="218747" y="276881"/>
                </a:lnTo>
                <a:cubicBezTo>
                  <a:pt x="226913" y="276881"/>
                  <a:pt x="233564" y="270230"/>
                  <a:pt x="233564" y="262064"/>
                </a:cubicBezTo>
                <a:cubicBezTo>
                  <a:pt x="233564" y="212906"/>
                  <a:pt x="193709" y="173051"/>
                  <a:pt x="144551" y="173051"/>
                </a:cubicBezTo>
                <a:lnTo>
                  <a:pt x="97557" y="173051"/>
                </a:lnTo>
                <a:cubicBezTo>
                  <a:pt x="90743" y="173051"/>
                  <a:pt x="84092" y="173808"/>
                  <a:pt x="77711" y="175268"/>
                </a:cubicBezTo>
                <a:close/>
                <a:moveTo>
                  <a:pt x="115457" y="242271"/>
                </a:moveTo>
                <a:lnTo>
                  <a:pt x="134925" y="276881"/>
                </a:lnTo>
                <a:lnTo>
                  <a:pt x="147093" y="276881"/>
                </a:lnTo>
                <a:cubicBezTo>
                  <a:pt x="156665" y="276881"/>
                  <a:pt x="164398" y="269148"/>
                  <a:pt x="164398" y="259576"/>
                </a:cubicBezTo>
                <a:cubicBezTo>
                  <a:pt x="164398" y="250004"/>
                  <a:pt x="156665" y="242271"/>
                  <a:pt x="147093" y="242271"/>
                </a:cubicBezTo>
                <a:lnTo>
                  <a:pt x="115457" y="242271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2" name="Text 10"/>
          <p:cNvSpPr/>
          <p:nvPr/>
        </p:nvSpPr>
        <p:spPr>
          <a:xfrm>
            <a:off x="738350" y="2946477"/>
            <a:ext cx="2085838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认知与操作能力下降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42964" y="3204899"/>
            <a:ext cx="2076609" cy="369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老年人学习能力和操作能力有限,对产品易用性要求极高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079149" y="2448091"/>
            <a:ext cx="2307343" cy="1273653"/>
          </a:xfrm>
          <a:custGeom>
            <a:avLst/>
            <a:gdLst/>
            <a:ahLst/>
            <a:cxnLst/>
            <a:rect l="l" t="t" r="r" b="b"/>
            <a:pathLst>
              <a:path w="2307343" h="1273653">
                <a:moveTo>
                  <a:pt x="73834" y="0"/>
                </a:moveTo>
                <a:lnTo>
                  <a:pt x="2233509" y="0"/>
                </a:lnTo>
                <a:cubicBezTo>
                  <a:pt x="2274286" y="0"/>
                  <a:pt x="2307343" y="33056"/>
                  <a:pt x="2307343" y="73834"/>
                </a:cubicBezTo>
                <a:lnTo>
                  <a:pt x="2307343" y="1199820"/>
                </a:lnTo>
                <a:cubicBezTo>
                  <a:pt x="2307343" y="1240597"/>
                  <a:pt x="2274286" y="1273653"/>
                  <a:pt x="2233509" y="1273653"/>
                </a:cubicBezTo>
                <a:lnTo>
                  <a:pt x="73834" y="1273653"/>
                </a:lnTo>
                <a:cubicBezTo>
                  <a:pt x="33056" y="1273653"/>
                  <a:pt x="0" y="1240597"/>
                  <a:pt x="0" y="1199820"/>
                </a:cubicBezTo>
                <a:lnTo>
                  <a:pt x="0" y="73834"/>
                </a:lnTo>
                <a:cubicBezTo>
                  <a:pt x="0" y="33084"/>
                  <a:pt x="33084" y="0"/>
                  <a:pt x="73834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4094957" y="2595761"/>
            <a:ext cx="276881" cy="276881"/>
          </a:xfrm>
          <a:custGeom>
            <a:avLst/>
            <a:gdLst/>
            <a:ahLst/>
            <a:cxnLst/>
            <a:rect l="l" t="t" r="r" b="b"/>
            <a:pathLst>
              <a:path w="276881" h="276881">
                <a:moveTo>
                  <a:pt x="138441" y="0"/>
                </a:moveTo>
                <a:cubicBezTo>
                  <a:pt x="146390" y="0"/>
                  <a:pt x="153691" y="4380"/>
                  <a:pt x="157476" y="11356"/>
                </a:cubicBezTo>
                <a:lnTo>
                  <a:pt x="274285" y="227670"/>
                </a:lnTo>
                <a:cubicBezTo>
                  <a:pt x="277909" y="234376"/>
                  <a:pt x="277746" y="242487"/>
                  <a:pt x="273853" y="249031"/>
                </a:cubicBezTo>
                <a:cubicBezTo>
                  <a:pt x="269959" y="255574"/>
                  <a:pt x="262875" y="259576"/>
                  <a:pt x="255250" y="259576"/>
                </a:cubicBezTo>
                <a:lnTo>
                  <a:pt x="21631" y="259576"/>
                </a:lnTo>
                <a:cubicBezTo>
                  <a:pt x="14006" y="259576"/>
                  <a:pt x="6976" y="255574"/>
                  <a:pt x="3028" y="249031"/>
                </a:cubicBezTo>
                <a:cubicBezTo>
                  <a:pt x="-919" y="242487"/>
                  <a:pt x="-1027" y="234376"/>
                  <a:pt x="2596" y="227670"/>
                </a:cubicBezTo>
                <a:lnTo>
                  <a:pt x="119405" y="11356"/>
                </a:lnTo>
                <a:cubicBezTo>
                  <a:pt x="123190" y="4380"/>
                  <a:pt x="130491" y="0"/>
                  <a:pt x="138441" y="0"/>
                </a:cubicBezTo>
                <a:close/>
                <a:moveTo>
                  <a:pt x="138441" y="90852"/>
                </a:moveTo>
                <a:cubicBezTo>
                  <a:pt x="131248" y="90852"/>
                  <a:pt x="125462" y="96638"/>
                  <a:pt x="125462" y="103830"/>
                </a:cubicBezTo>
                <a:lnTo>
                  <a:pt x="125462" y="164398"/>
                </a:lnTo>
                <a:cubicBezTo>
                  <a:pt x="125462" y="171591"/>
                  <a:pt x="131248" y="177377"/>
                  <a:pt x="138441" y="177377"/>
                </a:cubicBezTo>
                <a:cubicBezTo>
                  <a:pt x="145633" y="177377"/>
                  <a:pt x="151419" y="171591"/>
                  <a:pt x="151419" y="164398"/>
                </a:cubicBezTo>
                <a:lnTo>
                  <a:pt x="151419" y="103830"/>
                </a:lnTo>
                <a:cubicBezTo>
                  <a:pt x="151419" y="96638"/>
                  <a:pt x="145633" y="90852"/>
                  <a:pt x="138441" y="90852"/>
                </a:cubicBezTo>
                <a:close/>
                <a:moveTo>
                  <a:pt x="152879" y="207661"/>
                </a:moveTo>
                <a:cubicBezTo>
                  <a:pt x="153208" y="202301"/>
                  <a:pt x="150535" y="197202"/>
                  <a:pt x="145941" y="194423"/>
                </a:cubicBezTo>
                <a:cubicBezTo>
                  <a:pt x="141346" y="191644"/>
                  <a:pt x="135589" y="191644"/>
                  <a:pt x="130995" y="194423"/>
                </a:cubicBezTo>
                <a:cubicBezTo>
                  <a:pt x="126400" y="197202"/>
                  <a:pt x="123727" y="202301"/>
                  <a:pt x="124056" y="207661"/>
                </a:cubicBezTo>
                <a:cubicBezTo>
                  <a:pt x="123727" y="213020"/>
                  <a:pt x="126400" y="218120"/>
                  <a:pt x="130995" y="220899"/>
                </a:cubicBezTo>
                <a:cubicBezTo>
                  <a:pt x="135589" y="223678"/>
                  <a:pt x="141346" y="223678"/>
                  <a:pt x="145941" y="220899"/>
                </a:cubicBezTo>
                <a:cubicBezTo>
                  <a:pt x="150535" y="218120"/>
                  <a:pt x="153208" y="213020"/>
                  <a:pt x="152879" y="20766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Text 14"/>
          <p:cNvSpPr/>
          <p:nvPr/>
        </p:nvSpPr>
        <p:spPr>
          <a:xfrm>
            <a:off x="3189902" y="2946477"/>
            <a:ext cx="2085838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错误成本极高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194516" y="3204899"/>
            <a:ext cx="2076609" cy="369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用药错误可能导致严重后果,对系统可靠性要求严苛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530701" y="2448091"/>
            <a:ext cx="2307343" cy="1273653"/>
          </a:xfrm>
          <a:custGeom>
            <a:avLst/>
            <a:gdLst/>
            <a:ahLst/>
            <a:cxnLst/>
            <a:rect l="l" t="t" r="r" b="b"/>
            <a:pathLst>
              <a:path w="2307343" h="1273653">
                <a:moveTo>
                  <a:pt x="73834" y="0"/>
                </a:moveTo>
                <a:lnTo>
                  <a:pt x="2233509" y="0"/>
                </a:lnTo>
                <a:cubicBezTo>
                  <a:pt x="2274286" y="0"/>
                  <a:pt x="2307343" y="33056"/>
                  <a:pt x="2307343" y="73834"/>
                </a:cubicBezTo>
                <a:lnTo>
                  <a:pt x="2307343" y="1199820"/>
                </a:lnTo>
                <a:cubicBezTo>
                  <a:pt x="2307343" y="1240597"/>
                  <a:pt x="2274286" y="1273653"/>
                  <a:pt x="2233509" y="1273653"/>
                </a:cubicBezTo>
                <a:lnTo>
                  <a:pt x="73834" y="1273653"/>
                </a:lnTo>
                <a:cubicBezTo>
                  <a:pt x="33056" y="1273653"/>
                  <a:pt x="0" y="1240597"/>
                  <a:pt x="0" y="1199820"/>
                </a:cubicBezTo>
                <a:lnTo>
                  <a:pt x="0" y="73834"/>
                </a:lnTo>
                <a:cubicBezTo>
                  <a:pt x="0" y="33084"/>
                  <a:pt x="33084" y="0"/>
                  <a:pt x="73834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6546509" y="2595761"/>
            <a:ext cx="276881" cy="276881"/>
          </a:xfrm>
          <a:custGeom>
            <a:avLst/>
            <a:gdLst/>
            <a:ahLst/>
            <a:cxnLst/>
            <a:rect l="l" t="t" r="r" b="b"/>
            <a:pathLst>
              <a:path w="276881" h="276881">
                <a:moveTo>
                  <a:pt x="198576" y="223073"/>
                </a:moveTo>
                <a:lnTo>
                  <a:pt x="53808" y="78305"/>
                </a:lnTo>
                <a:cubicBezTo>
                  <a:pt x="41694" y="95286"/>
                  <a:pt x="34610" y="116052"/>
                  <a:pt x="34610" y="138441"/>
                </a:cubicBezTo>
                <a:cubicBezTo>
                  <a:pt x="34610" y="195764"/>
                  <a:pt x="81118" y="242271"/>
                  <a:pt x="138441" y="242271"/>
                </a:cubicBezTo>
                <a:cubicBezTo>
                  <a:pt x="160883" y="242271"/>
                  <a:pt x="181649" y="235187"/>
                  <a:pt x="198576" y="223073"/>
                </a:cubicBezTo>
                <a:close/>
                <a:moveTo>
                  <a:pt x="223073" y="198576"/>
                </a:moveTo>
                <a:cubicBezTo>
                  <a:pt x="235187" y="181595"/>
                  <a:pt x="242271" y="160829"/>
                  <a:pt x="242271" y="138441"/>
                </a:cubicBezTo>
                <a:cubicBezTo>
                  <a:pt x="242271" y="81118"/>
                  <a:pt x="195764" y="34610"/>
                  <a:pt x="138441" y="34610"/>
                </a:cubicBezTo>
                <a:cubicBezTo>
                  <a:pt x="115998" y="34610"/>
                  <a:pt x="95232" y="41694"/>
                  <a:pt x="78305" y="53808"/>
                </a:cubicBezTo>
                <a:lnTo>
                  <a:pt x="223073" y="198576"/>
                </a:lnTo>
                <a:close/>
                <a:moveTo>
                  <a:pt x="0" y="138441"/>
                </a:moveTo>
                <a:cubicBezTo>
                  <a:pt x="0" y="62033"/>
                  <a:pt x="62033" y="0"/>
                  <a:pt x="138441" y="0"/>
                </a:cubicBezTo>
                <a:cubicBezTo>
                  <a:pt x="214848" y="0"/>
                  <a:pt x="276881" y="62033"/>
                  <a:pt x="276881" y="138441"/>
                </a:cubicBezTo>
                <a:cubicBezTo>
                  <a:pt x="276881" y="214848"/>
                  <a:pt x="214848" y="276881"/>
                  <a:pt x="138441" y="276881"/>
                </a:cubicBezTo>
                <a:cubicBezTo>
                  <a:pt x="62033" y="276881"/>
                  <a:pt x="0" y="214848"/>
                  <a:pt x="0" y="1384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Text 18"/>
          <p:cNvSpPr/>
          <p:nvPr/>
        </p:nvSpPr>
        <p:spPr>
          <a:xfrm>
            <a:off x="5641453" y="2946477"/>
            <a:ext cx="2085838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软件方案必然失效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646068" y="3204899"/>
            <a:ext cx="2076609" cy="369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7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提醒类App无法解决执行和合规问题,必须由硬件物理约束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7634" y="4127836"/>
            <a:ext cx="7669608" cy="2731894"/>
          </a:xfrm>
          <a:custGeom>
            <a:avLst/>
            <a:gdLst/>
            <a:ahLst/>
            <a:cxnLst/>
            <a:rect l="l" t="t" r="r" b="b"/>
            <a:pathLst>
              <a:path w="7669608" h="2731894">
                <a:moveTo>
                  <a:pt x="36917" y="0"/>
                </a:moveTo>
                <a:lnTo>
                  <a:pt x="7595765" y="0"/>
                </a:lnTo>
                <a:cubicBezTo>
                  <a:pt x="7636547" y="0"/>
                  <a:pt x="7669608" y="33061"/>
                  <a:pt x="7669608" y="73843"/>
                </a:cubicBezTo>
                <a:lnTo>
                  <a:pt x="7669608" y="2658051"/>
                </a:lnTo>
                <a:cubicBezTo>
                  <a:pt x="7669608" y="2698833"/>
                  <a:pt x="7636547" y="2731894"/>
                  <a:pt x="7595765" y="2731894"/>
                </a:cubicBezTo>
                <a:lnTo>
                  <a:pt x="36917" y="2731894"/>
                </a:lnTo>
                <a:cubicBezTo>
                  <a:pt x="16529" y="2731894"/>
                  <a:pt x="0" y="2715365"/>
                  <a:pt x="0" y="2694977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387634" y="4127836"/>
            <a:ext cx="36917" cy="2731894"/>
          </a:xfrm>
          <a:custGeom>
            <a:avLst/>
            <a:gdLst/>
            <a:ahLst/>
            <a:cxnLst/>
            <a:rect l="l" t="t" r="r" b="b"/>
            <a:pathLst>
              <a:path w="36917" h="2731894">
                <a:moveTo>
                  <a:pt x="36917" y="0"/>
                </a:moveTo>
                <a:lnTo>
                  <a:pt x="36917" y="0"/>
                </a:lnTo>
                <a:lnTo>
                  <a:pt x="36917" y="2731894"/>
                </a:lnTo>
                <a:lnTo>
                  <a:pt x="36917" y="2731894"/>
                </a:lnTo>
                <a:cubicBezTo>
                  <a:pt x="16529" y="2731894"/>
                  <a:pt x="0" y="2715365"/>
                  <a:pt x="0" y="2694977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4" name="Shape 22"/>
          <p:cNvSpPr/>
          <p:nvPr/>
        </p:nvSpPr>
        <p:spPr>
          <a:xfrm>
            <a:off x="664515" y="4358571"/>
            <a:ext cx="276881" cy="276881"/>
          </a:xfrm>
          <a:custGeom>
            <a:avLst/>
            <a:gdLst/>
            <a:ahLst/>
            <a:cxnLst/>
            <a:rect l="l" t="t" r="r" b="b"/>
            <a:pathLst>
              <a:path w="276881" h="276881">
                <a:moveTo>
                  <a:pt x="276881" y="51915"/>
                </a:moveTo>
                <a:cubicBezTo>
                  <a:pt x="276881" y="79063"/>
                  <a:pt x="244921" y="119567"/>
                  <a:pt x="231131" y="135737"/>
                </a:cubicBezTo>
                <a:cubicBezTo>
                  <a:pt x="229076" y="138116"/>
                  <a:pt x="226048" y="139035"/>
                  <a:pt x="223290" y="138441"/>
                </a:cubicBezTo>
                <a:lnTo>
                  <a:pt x="173051" y="138441"/>
                </a:lnTo>
                <a:cubicBezTo>
                  <a:pt x="163479" y="138441"/>
                  <a:pt x="155746" y="146174"/>
                  <a:pt x="155746" y="155746"/>
                </a:cubicBezTo>
                <a:cubicBezTo>
                  <a:pt x="155746" y="165318"/>
                  <a:pt x="163479" y="173051"/>
                  <a:pt x="173051" y="173051"/>
                </a:cubicBezTo>
                <a:lnTo>
                  <a:pt x="224966" y="173051"/>
                </a:lnTo>
                <a:cubicBezTo>
                  <a:pt x="253627" y="173051"/>
                  <a:pt x="276881" y="196304"/>
                  <a:pt x="276881" y="224966"/>
                </a:cubicBezTo>
                <a:cubicBezTo>
                  <a:pt x="276881" y="253627"/>
                  <a:pt x="253627" y="276881"/>
                  <a:pt x="224966" y="276881"/>
                </a:cubicBezTo>
                <a:lnTo>
                  <a:pt x="75493" y="276881"/>
                </a:lnTo>
                <a:cubicBezTo>
                  <a:pt x="80198" y="271527"/>
                  <a:pt x="85930" y="264659"/>
                  <a:pt x="91717" y="256980"/>
                </a:cubicBezTo>
                <a:cubicBezTo>
                  <a:pt x="95124" y="252438"/>
                  <a:pt x="98639" y="247463"/>
                  <a:pt x="101992" y="242271"/>
                </a:cubicBezTo>
                <a:lnTo>
                  <a:pt x="224966" y="242271"/>
                </a:lnTo>
                <a:cubicBezTo>
                  <a:pt x="234538" y="242271"/>
                  <a:pt x="242271" y="234538"/>
                  <a:pt x="242271" y="224966"/>
                </a:cubicBezTo>
                <a:cubicBezTo>
                  <a:pt x="242271" y="215394"/>
                  <a:pt x="234538" y="207661"/>
                  <a:pt x="224966" y="207661"/>
                </a:cubicBezTo>
                <a:lnTo>
                  <a:pt x="173051" y="207661"/>
                </a:lnTo>
                <a:cubicBezTo>
                  <a:pt x="144389" y="207661"/>
                  <a:pt x="121136" y="184407"/>
                  <a:pt x="121136" y="155746"/>
                </a:cubicBezTo>
                <a:cubicBezTo>
                  <a:pt x="121136" y="127084"/>
                  <a:pt x="144389" y="103830"/>
                  <a:pt x="173051" y="103830"/>
                </a:cubicBezTo>
                <a:lnTo>
                  <a:pt x="194574" y="103830"/>
                </a:lnTo>
                <a:cubicBezTo>
                  <a:pt x="183217" y="86796"/>
                  <a:pt x="173051" y="67219"/>
                  <a:pt x="173051" y="51915"/>
                </a:cubicBezTo>
                <a:cubicBezTo>
                  <a:pt x="173051" y="23254"/>
                  <a:pt x="196304" y="0"/>
                  <a:pt x="224966" y="0"/>
                </a:cubicBezTo>
                <a:cubicBezTo>
                  <a:pt x="253627" y="0"/>
                  <a:pt x="276881" y="23254"/>
                  <a:pt x="276881" y="51915"/>
                </a:cubicBezTo>
                <a:close/>
                <a:moveTo>
                  <a:pt x="63326" y="264497"/>
                </a:moveTo>
                <a:cubicBezTo>
                  <a:pt x="61271" y="266823"/>
                  <a:pt x="59432" y="268878"/>
                  <a:pt x="57864" y="270608"/>
                </a:cubicBezTo>
                <a:lnTo>
                  <a:pt x="56890" y="271690"/>
                </a:lnTo>
                <a:lnTo>
                  <a:pt x="56782" y="271581"/>
                </a:lnTo>
                <a:cubicBezTo>
                  <a:pt x="53538" y="274069"/>
                  <a:pt x="48887" y="273745"/>
                  <a:pt x="45967" y="270608"/>
                </a:cubicBezTo>
                <a:cubicBezTo>
                  <a:pt x="32339" y="255791"/>
                  <a:pt x="0" y="217665"/>
                  <a:pt x="0" y="190356"/>
                </a:cubicBezTo>
                <a:cubicBezTo>
                  <a:pt x="0" y="161694"/>
                  <a:pt x="23254" y="138441"/>
                  <a:pt x="51915" y="138441"/>
                </a:cubicBezTo>
                <a:cubicBezTo>
                  <a:pt x="80577" y="138441"/>
                  <a:pt x="103830" y="161694"/>
                  <a:pt x="103830" y="190356"/>
                </a:cubicBezTo>
                <a:cubicBezTo>
                  <a:pt x="103830" y="206579"/>
                  <a:pt x="92420" y="226588"/>
                  <a:pt x="80306" y="243298"/>
                </a:cubicBezTo>
                <a:cubicBezTo>
                  <a:pt x="74520" y="251248"/>
                  <a:pt x="68571" y="258440"/>
                  <a:pt x="63650" y="264119"/>
                </a:cubicBezTo>
                <a:lnTo>
                  <a:pt x="63326" y="264497"/>
                </a:lnTo>
                <a:close/>
                <a:moveTo>
                  <a:pt x="69220" y="190356"/>
                </a:moveTo>
                <a:cubicBezTo>
                  <a:pt x="69220" y="180805"/>
                  <a:pt x="61466" y="173051"/>
                  <a:pt x="51915" y="173051"/>
                </a:cubicBezTo>
                <a:cubicBezTo>
                  <a:pt x="42364" y="173051"/>
                  <a:pt x="34610" y="180805"/>
                  <a:pt x="34610" y="190356"/>
                </a:cubicBezTo>
                <a:cubicBezTo>
                  <a:pt x="34610" y="199907"/>
                  <a:pt x="42364" y="207661"/>
                  <a:pt x="51915" y="207661"/>
                </a:cubicBezTo>
                <a:cubicBezTo>
                  <a:pt x="61466" y="207661"/>
                  <a:pt x="69220" y="199907"/>
                  <a:pt x="69220" y="190356"/>
                </a:cubicBezTo>
                <a:close/>
                <a:moveTo>
                  <a:pt x="224966" y="69220"/>
                </a:moveTo>
                <a:cubicBezTo>
                  <a:pt x="234517" y="69220"/>
                  <a:pt x="242271" y="61466"/>
                  <a:pt x="242271" y="51915"/>
                </a:cubicBezTo>
                <a:cubicBezTo>
                  <a:pt x="242271" y="42364"/>
                  <a:pt x="234517" y="34610"/>
                  <a:pt x="224966" y="34610"/>
                </a:cubicBezTo>
                <a:cubicBezTo>
                  <a:pt x="215415" y="34610"/>
                  <a:pt x="207661" y="42364"/>
                  <a:pt x="207661" y="51915"/>
                </a:cubicBezTo>
                <a:cubicBezTo>
                  <a:pt x="207661" y="61466"/>
                  <a:pt x="215415" y="69220"/>
                  <a:pt x="224966" y="6922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5" name="Text 23"/>
          <p:cNvSpPr/>
          <p:nvPr/>
        </p:nvSpPr>
        <p:spPr>
          <a:xfrm>
            <a:off x="1084451" y="4349341"/>
            <a:ext cx="821414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4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发展路径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27597" y="4792351"/>
            <a:ext cx="2307343" cy="1845874"/>
          </a:xfrm>
          <a:custGeom>
            <a:avLst/>
            <a:gdLst/>
            <a:ahLst/>
            <a:cxnLst/>
            <a:rect l="l" t="t" r="r" b="b"/>
            <a:pathLst>
              <a:path w="2307343" h="1845874">
                <a:moveTo>
                  <a:pt x="73835" y="0"/>
                </a:moveTo>
                <a:lnTo>
                  <a:pt x="2233508" y="0"/>
                </a:lnTo>
                <a:cubicBezTo>
                  <a:pt x="2274286" y="0"/>
                  <a:pt x="2307343" y="33057"/>
                  <a:pt x="2307343" y="73835"/>
                </a:cubicBezTo>
                <a:lnTo>
                  <a:pt x="2307343" y="1772039"/>
                </a:lnTo>
                <a:cubicBezTo>
                  <a:pt x="2307343" y="1812817"/>
                  <a:pt x="2274286" y="1845874"/>
                  <a:pt x="2233508" y="1845874"/>
                </a:cubicBezTo>
                <a:lnTo>
                  <a:pt x="73835" y="1845874"/>
                </a:lnTo>
                <a:cubicBezTo>
                  <a:pt x="33057" y="1845874"/>
                  <a:pt x="0" y="1812817"/>
                  <a:pt x="0" y="1772039"/>
                </a:cubicBezTo>
                <a:lnTo>
                  <a:pt x="0" y="73835"/>
                </a:lnTo>
                <a:cubicBezTo>
                  <a:pt x="0" y="33057"/>
                  <a:pt x="33057" y="0"/>
                  <a:pt x="7383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1484198" y="4976939"/>
            <a:ext cx="590680" cy="590680"/>
          </a:xfrm>
          <a:custGeom>
            <a:avLst/>
            <a:gdLst/>
            <a:ahLst/>
            <a:cxnLst/>
            <a:rect l="l" t="t" r="r" b="b"/>
            <a:pathLst>
              <a:path w="590680" h="590680">
                <a:moveTo>
                  <a:pt x="295340" y="0"/>
                </a:moveTo>
                <a:lnTo>
                  <a:pt x="295340" y="0"/>
                </a:lnTo>
                <a:cubicBezTo>
                  <a:pt x="458342" y="0"/>
                  <a:pt x="590680" y="132337"/>
                  <a:pt x="590680" y="295340"/>
                </a:cubicBezTo>
                <a:lnTo>
                  <a:pt x="590680" y="295340"/>
                </a:lnTo>
                <a:cubicBezTo>
                  <a:pt x="590680" y="458342"/>
                  <a:pt x="458342" y="590680"/>
                  <a:pt x="295340" y="590680"/>
                </a:cubicBezTo>
                <a:lnTo>
                  <a:pt x="295340" y="590680"/>
                </a:lnTo>
                <a:cubicBezTo>
                  <a:pt x="132337" y="590680"/>
                  <a:pt x="0" y="458342"/>
                  <a:pt x="0" y="295340"/>
                </a:cubicBezTo>
                <a:lnTo>
                  <a:pt x="0" y="295340"/>
                </a:lnTo>
                <a:cubicBezTo>
                  <a:pt x="0" y="132337"/>
                  <a:pt x="132337" y="0"/>
                  <a:pt x="29534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8" name="Text 26"/>
          <p:cNvSpPr/>
          <p:nvPr/>
        </p:nvSpPr>
        <p:spPr>
          <a:xfrm>
            <a:off x="1609155" y="5124609"/>
            <a:ext cx="341487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4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70653" y="5678371"/>
            <a:ext cx="2021232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8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AI硬件产品矩阵切入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75267" y="6010628"/>
            <a:ext cx="2012003" cy="4430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从用药管理场景切入,打造刚需高频的AI硬件产品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079149" y="4792351"/>
            <a:ext cx="2307343" cy="1845874"/>
          </a:xfrm>
          <a:custGeom>
            <a:avLst/>
            <a:gdLst/>
            <a:ahLst/>
            <a:cxnLst/>
            <a:rect l="l" t="t" r="r" b="b"/>
            <a:pathLst>
              <a:path w="2307343" h="1845874">
                <a:moveTo>
                  <a:pt x="73835" y="0"/>
                </a:moveTo>
                <a:lnTo>
                  <a:pt x="2233508" y="0"/>
                </a:lnTo>
                <a:cubicBezTo>
                  <a:pt x="2274286" y="0"/>
                  <a:pt x="2307343" y="33057"/>
                  <a:pt x="2307343" y="73835"/>
                </a:cubicBezTo>
                <a:lnTo>
                  <a:pt x="2307343" y="1772039"/>
                </a:lnTo>
                <a:cubicBezTo>
                  <a:pt x="2307343" y="1812817"/>
                  <a:pt x="2274286" y="1845874"/>
                  <a:pt x="2233508" y="1845874"/>
                </a:cubicBezTo>
                <a:lnTo>
                  <a:pt x="73835" y="1845874"/>
                </a:lnTo>
                <a:cubicBezTo>
                  <a:pt x="33057" y="1845874"/>
                  <a:pt x="0" y="1812817"/>
                  <a:pt x="0" y="1772039"/>
                </a:cubicBezTo>
                <a:lnTo>
                  <a:pt x="0" y="73835"/>
                </a:lnTo>
                <a:cubicBezTo>
                  <a:pt x="0" y="33057"/>
                  <a:pt x="33057" y="0"/>
                  <a:pt x="7383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3935750" y="4976939"/>
            <a:ext cx="590680" cy="590680"/>
          </a:xfrm>
          <a:custGeom>
            <a:avLst/>
            <a:gdLst/>
            <a:ahLst/>
            <a:cxnLst/>
            <a:rect l="l" t="t" r="r" b="b"/>
            <a:pathLst>
              <a:path w="590680" h="590680">
                <a:moveTo>
                  <a:pt x="295340" y="0"/>
                </a:moveTo>
                <a:lnTo>
                  <a:pt x="295340" y="0"/>
                </a:lnTo>
                <a:cubicBezTo>
                  <a:pt x="458342" y="0"/>
                  <a:pt x="590680" y="132337"/>
                  <a:pt x="590680" y="295340"/>
                </a:cubicBezTo>
                <a:lnTo>
                  <a:pt x="590680" y="295340"/>
                </a:lnTo>
                <a:cubicBezTo>
                  <a:pt x="590680" y="458342"/>
                  <a:pt x="458342" y="590680"/>
                  <a:pt x="295340" y="590680"/>
                </a:cubicBezTo>
                <a:lnTo>
                  <a:pt x="295340" y="590680"/>
                </a:lnTo>
                <a:cubicBezTo>
                  <a:pt x="132337" y="590680"/>
                  <a:pt x="0" y="458342"/>
                  <a:pt x="0" y="295340"/>
                </a:cubicBezTo>
                <a:lnTo>
                  <a:pt x="0" y="295340"/>
                </a:lnTo>
                <a:cubicBezTo>
                  <a:pt x="0" y="132337"/>
                  <a:pt x="132337" y="0"/>
                  <a:pt x="29534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3" name="Text 31"/>
          <p:cNvSpPr/>
          <p:nvPr/>
        </p:nvSpPr>
        <p:spPr>
          <a:xfrm>
            <a:off x="4040662" y="5124609"/>
            <a:ext cx="378404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4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222204" y="5678371"/>
            <a:ext cx="2021232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8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行为数据沉淀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3226819" y="6010628"/>
            <a:ext cx="2012003" cy="4430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积累用药行为、健康规则、风险数据,形成独特训练集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530701" y="4792351"/>
            <a:ext cx="2307343" cy="1845874"/>
          </a:xfrm>
          <a:custGeom>
            <a:avLst/>
            <a:gdLst/>
            <a:ahLst/>
            <a:cxnLst/>
            <a:rect l="l" t="t" r="r" b="b"/>
            <a:pathLst>
              <a:path w="2307343" h="1845874">
                <a:moveTo>
                  <a:pt x="73835" y="0"/>
                </a:moveTo>
                <a:lnTo>
                  <a:pt x="2233508" y="0"/>
                </a:lnTo>
                <a:cubicBezTo>
                  <a:pt x="2274286" y="0"/>
                  <a:pt x="2307343" y="33057"/>
                  <a:pt x="2307343" y="73835"/>
                </a:cubicBezTo>
                <a:lnTo>
                  <a:pt x="2307343" y="1772039"/>
                </a:lnTo>
                <a:cubicBezTo>
                  <a:pt x="2307343" y="1812817"/>
                  <a:pt x="2274286" y="1845874"/>
                  <a:pt x="2233508" y="1845874"/>
                </a:cubicBezTo>
                <a:lnTo>
                  <a:pt x="73835" y="1845874"/>
                </a:lnTo>
                <a:cubicBezTo>
                  <a:pt x="33057" y="1845874"/>
                  <a:pt x="0" y="1812817"/>
                  <a:pt x="0" y="1772039"/>
                </a:cubicBezTo>
                <a:lnTo>
                  <a:pt x="0" y="73835"/>
                </a:lnTo>
                <a:cubicBezTo>
                  <a:pt x="0" y="33057"/>
                  <a:pt x="33057" y="0"/>
                  <a:pt x="7383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387302" y="4976939"/>
            <a:ext cx="590680" cy="590680"/>
          </a:xfrm>
          <a:custGeom>
            <a:avLst/>
            <a:gdLst/>
            <a:ahLst/>
            <a:cxnLst/>
            <a:rect l="l" t="t" r="r" b="b"/>
            <a:pathLst>
              <a:path w="590680" h="590680">
                <a:moveTo>
                  <a:pt x="295340" y="0"/>
                </a:moveTo>
                <a:lnTo>
                  <a:pt x="295340" y="0"/>
                </a:lnTo>
                <a:cubicBezTo>
                  <a:pt x="458342" y="0"/>
                  <a:pt x="590680" y="132337"/>
                  <a:pt x="590680" y="295340"/>
                </a:cubicBezTo>
                <a:lnTo>
                  <a:pt x="590680" y="295340"/>
                </a:lnTo>
                <a:cubicBezTo>
                  <a:pt x="590680" y="458342"/>
                  <a:pt x="458342" y="590680"/>
                  <a:pt x="295340" y="590680"/>
                </a:cubicBezTo>
                <a:lnTo>
                  <a:pt x="295340" y="590680"/>
                </a:lnTo>
                <a:cubicBezTo>
                  <a:pt x="132337" y="590680"/>
                  <a:pt x="0" y="458342"/>
                  <a:pt x="0" y="295340"/>
                </a:cubicBezTo>
                <a:lnTo>
                  <a:pt x="0" y="295340"/>
                </a:lnTo>
                <a:cubicBezTo>
                  <a:pt x="0" y="132337"/>
                  <a:pt x="132337" y="0"/>
                  <a:pt x="29534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8" name="Text 36"/>
          <p:cNvSpPr/>
          <p:nvPr/>
        </p:nvSpPr>
        <p:spPr>
          <a:xfrm>
            <a:off x="6491205" y="5124609"/>
            <a:ext cx="378404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4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673756" y="5678371"/>
            <a:ext cx="2021232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8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适老化AI生态平台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678371" y="6010628"/>
            <a:ext cx="2012003" cy="4430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基于数据和用户基础,构建中国适老化智能AI生态平台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277665" y="1329030"/>
            <a:ext cx="3544079" cy="3331803"/>
          </a:xfrm>
          <a:custGeom>
            <a:avLst/>
            <a:gdLst/>
            <a:ahLst/>
            <a:cxnLst/>
            <a:rect l="l" t="t" r="r" b="b"/>
            <a:pathLst>
              <a:path w="3544079" h="3331803">
                <a:moveTo>
                  <a:pt x="73833" y="0"/>
                </a:moveTo>
                <a:lnTo>
                  <a:pt x="3470246" y="0"/>
                </a:lnTo>
                <a:cubicBezTo>
                  <a:pt x="3510995" y="0"/>
                  <a:pt x="3544079" y="33083"/>
                  <a:pt x="3544079" y="73833"/>
                </a:cubicBezTo>
                <a:lnTo>
                  <a:pt x="3544079" y="3257970"/>
                </a:lnTo>
                <a:cubicBezTo>
                  <a:pt x="3544079" y="3298720"/>
                  <a:pt x="3510995" y="3331803"/>
                  <a:pt x="3470246" y="3331803"/>
                </a:cubicBezTo>
                <a:lnTo>
                  <a:pt x="73833" y="3331803"/>
                </a:lnTo>
                <a:cubicBezTo>
                  <a:pt x="33083" y="3331803"/>
                  <a:pt x="0" y="3298720"/>
                  <a:pt x="0" y="3257970"/>
                </a:cubicBezTo>
                <a:lnTo>
                  <a:pt x="0" y="73833"/>
                </a:lnTo>
                <a:cubicBezTo>
                  <a:pt x="0" y="33056"/>
                  <a:pt x="33056" y="0"/>
                  <a:pt x="73833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9738213" y="1810111"/>
            <a:ext cx="622983" cy="553762"/>
          </a:xfrm>
          <a:custGeom>
            <a:avLst/>
            <a:gdLst/>
            <a:ahLst/>
            <a:cxnLst/>
            <a:rect l="l" t="t" r="r" b="b"/>
            <a:pathLst>
              <a:path w="622983" h="553762">
                <a:moveTo>
                  <a:pt x="268229" y="95178"/>
                </a:moveTo>
                <a:lnTo>
                  <a:pt x="354754" y="95178"/>
                </a:lnTo>
                <a:lnTo>
                  <a:pt x="354754" y="147093"/>
                </a:lnTo>
                <a:lnTo>
                  <a:pt x="268229" y="147093"/>
                </a:lnTo>
                <a:lnTo>
                  <a:pt x="268229" y="95178"/>
                </a:lnTo>
                <a:close/>
                <a:moveTo>
                  <a:pt x="259576" y="34610"/>
                </a:moveTo>
                <a:cubicBezTo>
                  <a:pt x="230915" y="34610"/>
                  <a:pt x="207661" y="57864"/>
                  <a:pt x="207661" y="86525"/>
                </a:cubicBezTo>
                <a:lnTo>
                  <a:pt x="207661" y="155746"/>
                </a:lnTo>
                <a:cubicBezTo>
                  <a:pt x="207661" y="184407"/>
                  <a:pt x="230915" y="207661"/>
                  <a:pt x="259576" y="207661"/>
                </a:cubicBezTo>
                <a:lnTo>
                  <a:pt x="276881" y="207661"/>
                </a:lnTo>
                <a:lnTo>
                  <a:pt x="276881" y="242271"/>
                </a:lnTo>
                <a:lnTo>
                  <a:pt x="34610" y="242271"/>
                </a:lnTo>
                <a:cubicBezTo>
                  <a:pt x="15466" y="242271"/>
                  <a:pt x="0" y="257737"/>
                  <a:pt x="0" y="276881"/>
                </a:cubicBezTo>
                <a:cubicBezTo>
                  <a:pt x="0" y="296025"/>
                  <a:pt x="15466" y="311491"/>
                  <a:pt x="34610" y="311491"/>
                </a:cubicBezTo>
                <a:lnTo>
                  <a:pt x="138441" y="311491"/>
                </a:lnTo>
                <a:lnTo>
                  <a:pt x="138441" y="346101"/>
                </a:lnTo>
                <a:lnTo>
                  <a:pt x="121136" y="346101"/>
                </a:lnTo>
                <a:cubicBezTo>
                  <a:pt x="92474" y="346101"/>
                  <a:pt x="69220" y="369355"/>
                  <a:pt x="69220" y="398017"/>
                </a:cubicBezTo>
                <a:lnTo>
                  <a:pt x="69220" y="467237"/>
                </a:lnTo>
                <a:cubicBezTo>
                  <a:pt x="69220" y="495898"/>
                  <a:pt x="92474" y="519152"/>
                  <a:pt x="121136" y="519152"/>
                </a:cubicBezTo>
                <a:lnTo>
                  <a:pt x="224966" y="519152"/>
                </a:lnTo>
                <a:cubicBezTo>
                  <a:pt x="253627" y="519152"/>
                  <a:pt x="276881" y="495898"/>
                  <a:pt x="276881" y="467237"/>
                </a:cubicBezTo>
                <a:lnTo>
                  <a:pt x="276881" y="398017"/>
                </a:lnTo>
                <a:cubicBezTo>
                  <a:pt x="276881" y="369355"/>
                  <a:pt x="253627" y="346101"/>
                  <a:pt x="224966" y="346101"/>
                </a:cubicBezTo>
                <a:lnTo>
                  <a:pt x="207661" y="346101"/>
                </a:lnTo>
                <a:lnTo>
                  <a:pt x="207661" y="311491"/>
                </a:lnTo>
                <a:lnTo>
                  <a:pt x="415322" y="311491"/>
                </a:lnTo>
                <a:lnTo>
                  <a:pt x="415322" y="346101"/>
                </a:lnTo>
                <a:lnTo>
                  <a:pt x="398017" y="346101"/>
                </a:lnTo>
                <a:cubicBezTo>
                  <a:pt x="369355" y="346101"/>
                  <a:pt x="346101" y="369355"/>
                  <a:pt x="346101" y="398017"/>
                </a:cubicBezTo>
                <a:lnTo>
                  <a:pt x="346101" y="467237"/>
                </a:lnTo>
                <a:cubicBezTo>
                  <a:pt x="346101" y="495898"/>
                  <a:pt x="369355" y="519152"/>
                  <a:pt x="398017" y="519152"/>
                </a:cubicBezTo>
                <a:lnTo>
                  <a:pt x="501847" y="519152"/>
                </a:lnTo>
                <a:cubicBezTo>
                  <a:pt x="530509" y="519152"/>
                  <a:pt x="553762" y="495898"/>
                  <a:pt x="553762" y="467237"/>
                </a:cubicBezTo>
                <a:lnTo>
                  <a:pt x="553762" y="398017"/>
                </a:lnTo>
                <a:cubicBezTo>
                  <a:pt x="553762" y="369355"/>
                  <a:pt x="530509" y="346101"/>
                  <a:pt x="501847" y="346101"/>
                </a:cubicBezTo>
                <a:lnTo>
                  <a:pt x="484542" y="346101"/>
                </a:lnTo>
                <a:lnTo>
                  <a:pt x="484542" y="311491"/>
                </a:lnTo>
                <a:lnTo>
                  <a:pt x="588372" y="311491"/>
                </a:lnTo>
                <a:cubicBezTo>
                  <a:pt x="607516" y="311491"/>
                  <a:pt x="622983" y="296025"/>
                  <a:pt x="622983" y="276881"/>
                </a:cubicBezTo>
                <a:cubicBezTo>
                  <a:pt x="622983" y="257737"/>
                  <a:pt x="607516" y="242271"/>
                  <a:pt x="588372" y="242271"/>
                </a:cubicBezTo>
                <a:lnTo>
                  <a:pt x="346101" y="242271"/>
                </a:lnTo>
                <a:lnTo>
                  <a:pt x="346101" y="207661"/>
                </a:lnTo>
                <a:lnTo>
                  <a:pt x="363407" y="207661"/>
                </a:lnTo>
                <a:cubicBezTo>
                  <a:pt x="392068" y="207661"/>
                  <a:pt x="415322" y="184407"/>
                  <a:pt x="415322" y="155746"/>
                </a:cubicBezTo>
                <a:lnTo>
                  <a:pt x="415322" y="86525"/>
                </a:lnTo>
                <a:cubicBezTo>
                  <a:pt x="415322" y="57864"/>
                  <a:pt x="392068" y="34610"/>
                  <a:pt x="363407" y="34610"/>
                </a:cubicBezTo>
                <a:lnTo>
                  <a:pt x="259576" y="34610"/>
                </a:lnTo>
                <a:close/>
                <a:moveTo>
                  <a:pt x="484542" y="406669"/>
                </a:moveTo>
                <a:lnTo>
                  <a:pt x="493195" y="406669"/>
                </a:lnTo>
                <a:lnTo>
                  <a:pt x="493195" y="458584"/>
                </a:lnTo>
                <a:lnTo>
                  <a:pt x="406669" y="458584"/>
                </a:lnTo>
                <a:lnTo>
                  <a:pt x="406669" y="406669"/>
                </a:lnTo>
                <a:lnTo>
                  <a:pt x="484542" y="406669"/>
                </a:lnTo>
                <a:close/>
                <a:moveTo>
                  <a:pt x="207661" y="406669"/>
                </a:moveTo>
                <a:lnTo>
                  <a:pt x="216313" y="406669"/>
                </a:lnTo>
                <a:lnTo>
                  <a:pt x="216313" y="458584"/>
                </a:lnTo>
                <a:lnTo>
                  <a:pt x="129788" y="458584"/>
                </a:lnTo>
                <a:lnTo>
                  <a:pt x="129788" y="406669"/>
                </a:lnTo>
                <a:lnTo>
                  <a:pt x="207661" y="40666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3" name="Text 41"/>
          <p:cNvSpPr/>
          <p:nvPr/>
        </p:nvSpPr>
        <p:spPr>
          <a:xfrm>
            <a:off x="9315969" y="2585378"/>
            <a:ext cx="1467470" cy="3322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8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平台战略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339043" y="2991470"/>
            <a:ext cx="1421323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3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Platform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606694" y="3471397"/>
            <a:ext cx="886020" cy="9229"/>
          </a:xfrm>
          <a:custGeom>
            <a:avLst/>
            <a:gdLst/>
            <a:ahLst/>
            <a:cxnLst/>
            <a:rect l="l" t="t" r="r" b="b"/>
            <a:pathLst>
              <a:path w="886020" h="9229">
                <a:moveTo>
                  <a:pt x="0" y="0"/>
                </a:moveTo>
                <a:lnTo>
                  <a:pt x="886020" y="0"/>
                </a:lnTo>
                <a:lnTo>
                  <a:pt x="886020" y="9229"/>
                </a:lnTo>
                <a:lnTo>
                  <a:pt x="0" y="9229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6" name="Text 44"/>
          <p:cNvSpPr/>
          <p:nvPr/>
        </p:nvSpPr>
        <p:spPr>
          <a:xfrm>
            <a:off x="9348272" y="3702132"/>
            <a:ext cx="1402864" cy="479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16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通过最难的硬件场景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16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把平台一步步长出来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282280" y="4852342"/>
            <a:ext cx="3534849" cy="2002774"/>
          </a:xfrm>
          <a:custGeom>
            <a:avLst/>
            <a:gdLst/>
            <a:ahLst/>
            <a:cxnLst/>
            <a:rect l="l" t="t" r="r" b="b"/>
            <a:pathLst>
              <a:path w="3534849" h="2002774">
                <a:moveTo>
                  <a:pt x="73842" y="0"/>
                </a:moveTo>
                <a:lnTo>
                  <a:pt x="3461007" y="0"/>
                </a:lnTo>
                <a:cubicBezTo>
                  <a:pt x="3501762" y="0"/>
                  <a:pt x="3534849" y="33088"/>
                  <a:pt x="3534849" y="73842"/>
                </a:cubicBezTo>
                <a:lnTo>
                  <a:pt x="3534849" y="1928931"/>
                </a:lnTo>
                <a:cubicBezTo>
                  <a:pt x="3534849" y="1969713"/>
                  <a:pt x="3501789" y="2002774"/>
                  <a:pt x="3461007" y="2002774"/>
                </a:cubicBezTo>
                <a:lnTo>
                  <a:pt x="73842" y="2002774"/>
                </a:lnTo>
                <a:cubicBezTo>
                  <a:pt x="33060" y="2002774"/>
                  <a:pt x="0" y="1969713"/>
                  <a:pt x="0" y="1928931"/>
                </a:cubicBezTo>
                <a:lnTo>
                  <a:pt x="0" y="73842"/>
                </a:lnTo>
                <a:cubicBezTo>
                  <a:pt x="0" y="33088"/>
                  <a:pt x="33088" y="0"/>
                  <a:pt x="73842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 w="12700">
            <a:solidFill>
              <a:srgbClr val="3A5F6E">
                <a:alpha val="5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9930876" y="5078462"/>
            <a:ext cx="242271" cy="276881"/>
          </a:xfrm>
          <a:custGeom>
            <a:avLst/>
            <a:gdLst/>
            <a:ahLst/>
            <a:cxnLst/>
            <a:rect l="l" t="t" r="r" b="b"/>
            <a:pathLst>
              <a:path w="242271" h="276881">
                <a:moveTo>
                  <a:pt x="0" y="116809"/>
                </a:moveTo>
                <a:cubicBezTo>
                  <a:pt x="0" y="80955"/>
                  <a:pt x="29040" y="51915"/>
                  <a:pt x="64894" y="51915"/>
                </a:cubicBezTo>
                <a:lnTo>
                  <a:pt x="69220" y="51915"/>
                </a:lnTo>
                <a:cubicBezTo>
                  <a:pt x="78792" y="51915"/>
                  <a:pt x="86525" y="59648"/>
                  <a:pt x="86525" y="69220"/>
                </a:cubicBezTo>
                <a:cubicBezTo>
                  <a:pt x="86525" y="78792"/>
                  <a:pt x="78792" y="86525"/>
                  <a:pt x="69220" y="86525"/>
                </a:cubicBezTo>
                <a:lnTo>
                  <a:pt x="64894" y="86525"/>
                </a:lnTo>
                <a:cubicBezTo>
                  <a:pt x="48184" y="86525"/>
                  <a:pt x="34610" y="100099"/>
                  <a:pt x="34610" y="116809"/>
                </a:cubicBezTo>
                <a:lnTo>
                  <a:pt x="34610" y="121136"/>
                </a:lnTo>
                <a:lnTo>
                  <a:pt x="69220" y="121136"/>
                </a:lnTo>
                <a:cubicBezTo>
                  <a:pt x="88310" y="121136"/>
                  <a:pt x="103830" y="136656"/>
                  <a:pt x="103830" y="155746"/>
                </a:cubicBezTo>
                <a:lnTo>
                  <a:pt x="103830" y="190356"/>
                </a:lnTo>
                <a:cubicBezTo>
                  <a:pt x="103830" y="209445"/>
                  <a:pt x="88310" y="224966"/>
                  <a:pt x="69220" y="224966"/>
                </a:cubicBezTo>
                <a:lnTo>
                  <a:pt x="34610" y="224966"/>
                </a:lnTo>
                <a:cubicBezTo>
                  <a:pt x="15520" y="224966"/>
                  <a:pt x="0" y="209445"/>
                  <a:pt x="0" y="190356"/>
                </a:cubicBezTo>
                <a:lnTo>
                  <a:pt x="0" y="116809"/>
                </a:lnTo>
                <a:close/>
                <a:moveTo>
                  <a:pt x="138441" y="116809"/>
                </a:moveTo>
                <a:cubicBezTo>
                  <a:pt x="138441" y="80955"/>
                  <a:pt x="167481" y="51915"/>
                  <a:pt x="203335" y="51915"/>
                </a:cubicBezTo>
                <a:lnTo>
                  <a:pt x="207661" y="51915"/>
                </a:lnTo>
                <a:cubicBezTo>
                  <a:pt x="217233" y="51915"/>
                  <a:pt x="224966" y="59648"/>
                  <a:pt x="224966" y="69220"/>
                </a:cubicBezTo>
                <a:cubicBezTo>
                  <a:pt x="224966" y="78792"/>
                  <a:pt x="217233" y="86525"/>
                  <a:pt x="207661" y="86525"/>
                </a:cubicBezTo>
                <a:lnTo>
                  <a:pt x="203335" y="86525"/>
                </a:lnTo>
                <a:cubicBezTo>
                  <a:pt x="186624" y="86525"/>
                  <a:pt x="173051" y="100099"/>
                  <a:pt x="173051" y="116809"/>
                </a:cubicBezTo>
                <a:lnTo>
                  <a:pt x="173051" y="121136"/>
                </a:lnTo>
                <a:lnTo>
                  <a:pt x="207661" y="121136"/>
                </a:lnTo>
                <a:cubicBezTo>
                  <a:pt x="226751" y="121136"/>
                  <a:pt x="242271" y="136656"/>
                  <a:pt x="242271" y="155746"/>
                </a:cubicBezTo>
                <a:lnTo>
                  <a:pt x="242271" y="190356"/>
                </a:lnTo>
                <a:cubicBezTo>
                  <a:pt x="242271" y="209445"/>
                  <a:pt x="226751" y="224966"/>
                  <a:pt x="207661" y="224966"/>
                </a:cubicBezTo>
                <a:lnTo>
                  <a:pt x="173051" y="224966"/>
                </a:lnTo>
                <a:cubicBezTo>
                  <a:pt x="153961" y="224966"/>
                  <a:pt x="138441" y="209445"/>
                  <a:pt x="138441" y="190356"/>
                </a:cubicBezTo>
                <a:lnTo>
                  <a:pt x="138441" y="11680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9" name="Text 47"/>
          <p:cNvSpPr/>
          <p:nvPr/>
        </p:nvSpPr>
        <p:spPr>
          <a:xfrm>
            <a:off x="8466867" y="5503013"/>
            <a:ext cx="3165674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8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核心总结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471482" y="5909105"/>
            <a:ext cx="3156445" cy="719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16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我们不是一开始就做平台,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16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而是通过</a:t>
            </a:r>
            <a:pPr algn="ctr">
              <a:lnSpc>
                <a:spcPct val="140000"/>
              </a:lnSpc>
            </a:pPr>
            <a:r>
              <a:rPr lang="en-US" sz="116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最难的硬件场景</a:t>
            </a:r>
            <a:pPr algn="ctr">
              <a:lnSpc>
                <a:spcPct val="140000"/>
              </a:lnSpc>
            </a:pPr>
            <a:r>
              <a:rPr lang="en-US" sz="116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16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把平台</a:t>
            </a:r>
            <a:pPr algn="ctr">
              <a:lnSpc>
                <a:spcPct val="140000"/>
              </a:lnSpc>
            </a:pPr>
            <a:r>
              <a:rPr lang="en-US" sz="116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一步步长出来</a:t>
            </a:r>
            <a:pPr algn="ctr">
              <a:lnSpc>
                <a:spcPct val="140000"/>
              </a:lnSpc>
            </a:pPr>
            <a:r>
              <a:rPr lang="en-US" sz="116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licdn.com/b68ebaf7e73ecf983fe5e0cbf2e2c4029150c505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8000"/>
                </a:srgbClr>
              </a:gs>
              <a:gs pos="50000">
                <a:srgbClr val="3A5F6E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17907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" name="Text 2"/>
          <p:cNvSpPr/>
          <p:nvPr/>
        </p:nvSpPr>
        <p:spPr>
          <a:xfrm>
            <a:off x="1257300" y="1676400"/>
            <a:ext cx="1590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spc="405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Chapter 01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71700"/>
            <a:ext cx="7200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公司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总体定位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114800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457700"/>
            <a:ext cx="69723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以美国核心技术与知识产权为基础的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系统型公司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050735" y="2281238"/>
            <a:ext cx="13049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20+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250760" y="2928938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年团队经验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439400" y="3424238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12" name="Text 9"/>
          <p:cNvSpPr/>
          <p:nvPr/>
        </p:nvSpPr>
        <p:spPr>
          <a:xfrm>
            <a:off x="10050735" y="3662362"/>
            <a:ext cx="13049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U.S.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250760" y="4310063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IP总部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381000"/>
            <a:ext cx="381000" cy="31750"/>
          </a:xfrm>
          <a:custGeom>
            <a:avLst/>
            <a:gdLst/>
            <a:ahLst/>
            <a:cxnLst/>
            <a:rect l="l" t="t" r="r" b="b"/>
            <a:pathLst>
              <a:path w="381000" h="31750">
                <a:moveTo>
                  <a:pt x="0" y="0"/>
                </a:moveTo>
                <a:lnTo>
                  <a:pt x="381000" y="0"/>
                </a:lnTo>
                <a:lnTo>
                  <a:pt x="381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793750" y="317500"/>
            <a:ext cx="1476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spc="175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Competitive Moat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护城河: 数据、网络效应与AI飞轮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111250"/>
            <a:ext cx="5683250" cy="2190750"/>
          </a:xfrm>
          <a:custGeom>
            <a:avLst/>
            <a:gdLst/>
            <a:ahLst/>
            <a:cxnLst/>
            <a:rect l="l" t="t" r="r" b="b"/>
            <a:pathLst>
              <a:path w="5683250" h="2190750">
                <a:moveTo>
                  <a:pt x="31750" y="0"/>
                </a:moveTo>
                <a:lnTo>
                  <a:pt x="5619740" y="0"/>
                </a:lnTo>
                <a:cubicBezTo>
                  <a:pt x="5654816" y="0"/>
                  <a:pt x="5683250" y="28434"/>
                  <a:pt x="5683250" y="63510"/>
                </a:cubicBezTo>
                <a:lnTo>
                  <a:pt x="5683250" y="2127240"/>
                </a:lnTo>
                <a:cubicBezTo>
                  <a:pt x="5683250" y="2162316"/>
                  <a:pt x="5654816" y="2190750"/>
                  <a:pt x="5619740" y="2190750"/>
                </a:cubicBezTo>
                <a:lnTo>
                  <a:pt x="31750" y="2190750"/>
                </a:lnTo>
                <a:cubicBezTo>
                  <a:pt x="14227" y="2190750"/>
                  <a:pt x="0" y="2176523"/>
                  <a:pt x="0" y="2159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33375" y="1111250"/>
            <a:ext cx="31750" cy="2190750"/>
          </a:xfrm>
          <a:custGeom>
            <a:avLst/>
            <a:gdLst/>
            <a:ahLst/>
            <a:cxnLst/>
            <a:rect l="l" t="t" r="r" b="b"/>
            <a:pathLst>
              <a:path w="31750" h="2190750">
                <a:moveTo>
                  <a:pt x="31750" y="0"/>
                </a:moveTo>
                <a:lnTo>
                  <a:pt x="31750" y="0"/>
                </a:lnTo>
                <a:lnTo>
                  <a:pt x="31750" y="2190750"/>
                </a:lnTo>
                <a:lnTo>
                  <a:pt x="31750" y="2190750"/>
                </a:lnTo>
                <a:cubicBezTo>
                  <a:pt x="14227" y="2190750"/>
                  <a:pt x="0" y="2176523"/>
                  <a:pt x="0" y="2159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586383" y="1309688"/>
            <a:ext cx="208359" cy="238125"/>
          </a:xfrm>
          <a:custGeom>
            <a:avLst/>
            <a:gdLst/>
            <a:ahLst/>
            <a:cxnLst/>
            <a:rect l="l" t="t" r="r" b="b"/>
            <a:pathLst>
              <a:path w="208359" h="238125">
                <a:moveTo>
                  <a:pt x="208359" y="95715"/>
                </a:moveTo>
                <a:cubicBezTo>
                  <a:pt x="201476" y="100273"/>
                  <a:pt x="193570" y="103947"/>
                  <a:pt x="185338" y="106877"/>
                </a:cubicBezTo>
                <a:cubicBezTo>
                  <a:pt x="163478" y="114691"/>
                  <a:pt x="134782" y="119062"/>
                  <a:pt x="104180" y="119062"/>
                </a:cubicBezTo>
                <a:cubicBezTo>
                  <a:pt x="73577" y="119062"/>
                  <a:pt x="44834" y="114644"/>
                  <a:pt x="23022" y="106877"/>
                </a:cubicBezTo>
                <a:cubicBezTo>
                  <a:pt x="14836" y="103947"/>
                  <a:pt x="6883" y="100273"/>
                  <a:pt x="0" y="95715"/>
                </a:cubicBezTo>
                <a:lnTo>
                  <a:pt x="0" y="133945"/>
                </a:lnTo>
                <a:cubicBezTo>
                  <a:pt x="0" y="154502"/>
                  <a:pt x="46648" y="171152"/>
                  <a:pt x="104180" y="171152"/>
                </a:cubicBezTo>
                <a:cubicBezTo>
                  <a:pt x="161711" y="171152"/>
                  <a:pt x="208359" y="154502"/>
                  <a:pt x="208359" y="133945"/>
                </a:cubicBezTo>
                <a:lnTo>
                  <a:pt x="208359" y="95715"/>
                </a:lnTo>
                <a:close/>
                <a:moveTo>
                  <a:pt x="208359" y="59531"/>
                </a:moveTo>
                <a:lnTo>
                  <a:pt x="208359" y="37207"/>
                </a:lnTo>
                <a:cubicBezTo>
                  <a:pt x="208359" y="16650"/>
                  <a:pt x="161711" y="0"/>
                  <a:pt x="104180" y="0"/>
                </a:cubicBezTo>
                <a:cubicBezTo>
                  <a:pt x="46648" y="0"/>
                  <a:pt x="0" y="16650"/>
                  <a:pt x="0" y="37207"/>
                </a:cubicBezTo>
                <a:lnTo>
                  <a:pt x="0" y="59531"/>
                </a:lnTo>
                <a:cubicBezTo>
                  <a:pt x="0" y="80088"/>
                  <a:pt x="46648" y="96738"/>
                  <a:pt x="104180" y="96738"/>
                </a:cubicBezTo>
                <a:cubicBezTo>
                  <a:pt x="161711" y="96738"/>
                  <a:pt x="208359" y="80088"/>
                  <a:pt x="208359" y="59531"/>
                </a:cubicBezTo>
                <a:close/>
                <a:moveTo>
                  <a:pt x="185338" y="181291"/>
                </a:moveTo>
                <a:cubicBezTo>
                  <a:pt x="163525" y="189058"/>
                  <a:pt x="134829" y="193477"/>
                  <a:pt x="104180" y="193477"/>
                </a:cubicBezTo>
                <a:cubicBezTo>
                  <a:pt x="73530" y="193477"/>
                  <a:pt x="44834" y="189058"/>
                  <a:pt x="23022" y="181291"/>
                </a:cubicBezTo>
                <a:cubicBezTo>
                  <a:pt x="14836" y="178361"/>
                  <a:pt x="6883" y="174687"/>
                  <a:pt x="0" y="170129"/>
                </a:cubicBezTo>
                <a:lnTo>
                  <a:pt x="0" y="200918"/>
                </a:lnTo>
                <a:cubicBezTo>
                  <a:pt x="0" y="221475"/>
                  <a:pt x="46648" y="238125"/>
                  <a:pt x="104180" y="238125"/>
                </a:cubicBezTo>
                <a:cubicBezTo>
                  <a:pt x="161711" y="238125"/>
                  <a:pt x="208359" y="221475"/>
                  <a:pt x="208359" y="200918"/>
                </a:cubicBezTo>
                <a:lnTo>
                  <a:pt x="208359" y="170129"/>
                </a:lnTo>
                <a:cubicBezTo>
                  <a:pt x="201476" y="174687"/>
                  <a:pt x="193570" y="178361"/>
                  <a:pt x="185338" y="18129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932656" y="1301750"/>
            <a:ext cx="7064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数据壁垒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63563" y="17145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0" name="Text 8"/>
          <p:cNvSpPr/>
          <p:nvPr/>
        </p:nvSpPr>
        <p:spPr>
          <a:xfrm>
            <a:off x="762000" y="1694656"/>
            <a:ext cx="856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真实世界数据: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2000" y="1905000"/>
            <a:ext cx="2635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每日百万次用药行为数据,涵盖各类药物和人群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63563" y="22225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Text 11"/>
          <p:cNvSpPr/>
          <p:nvPr/>
        </p:nvSpPr>
        <p:spPr>
          <a:xfrm>
            <a:off x="762000" y="2202656"/>
            <a:ext cx="856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数据规模效应: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2000" y="2413000"/>
            <a:ext cx="3175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用户越多数据越多,数据越多模型越准,模型越准体验越好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3563" y="27305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Text 14"/>
          <p:cNvSpPr/>
          <p:nvPr/>
        </p:nvSpPr>
        <p:spPr>
          <a:xfrm>
            <a:off x="762000" y="271065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隐私保护: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62000" y="2921000"/>
            <a:ext cx="2889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严格数据脱敏和加密,合规前提下提供数据增值服务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33375" y="3460750"/>
            <a:ext cx="5683250" cy="2190750"/>
          </a:xfrm>
          <a:custGeom>
            <a:avLst/>
            <a:gdLst/>
            <a:ahLst/>
            <a:cxnLst/>
            <a:rect l="l" t="t" r="r" b="b"/>
            <a:pathLst>
              <a:path w="5683250" h="2190750">
                <a:moveTo>
                  <a:pt x="31750" y="0"/>
                </a:moveTo>
                <a:lnTo>
                  <a:pt x="5619740" y="0"/>
                </a:lnTo>
                <a:cubicBezTo>
                  <a:pt x="5654816" y="0"/>
                  <a:pt x="5683250" y="28434"/>
                  <a:pt x="5683250" y="63510"/>
                </a:cubicBezTo>
                <a:lnTo>
                  <a:pt x="5683250" y="2127240"/>
                </a:lnTo>
                <a:cubicBezTo>
                  <a:pt x="5683250" y="2162316"/>
                  <a:pt x="5654816" y="2190750"/>
                  <a:pt x="5619740" y="2190750"/>
                </a:cubicBezTo>
                <a:lnTo>
                  <a:pt x="31750" y="2190750"/>
                </a:lnTo>
                <a:cubicBezTo>
                  <a:pt x="14227" y="2190750"/>
                  <a:pt x="0" y="2176523"/>
                  <a:pt x="0" y="2159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333375" y="3460750"/>
            <a:ext cx="31750" cy="2190750"/>
          </a:xfrm>
          <a:custGeom>
            <a:avLst/>
            <a:gdLst/>
            <a:ahLst/>
            <a:cxnLst/>
            <a:rect l="l" t="t" r="r" b="b"/>
            <a:pathLst>
              <a:path w="31750" h="2190750">
                <a:moveTo>
                  <a:pt x="31750" y="0"/>
                </a:moveTo>
                <a:lnTo>
                  <a:pt x="31750" y="0"/>
                </a:lnTo>
                <a:lnTo>
                  <a:pt x="31750" y="2190750"/>
                </a:lnTo>
                <a:lnTo>
                  <a:pt x="31750" y="2190750"/>
                </a:lnTo>
                <a:cubicBezTo>
                  <a:pt x="14227" y="2190750"/>
                  <a:pt x="0" y="2176523"/>
                  <a:pt x="0" y="2159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Shape 18"/>
          <p:cNvSpPr/>
          <p:nvPr/>
        </p:nvSpPr>
        <p:spPr>
          <a:xfrm>
            <a:off x="571500" y="3659187"/>
            <a:ext cx="238125" cy="238125"/>
          </a:xfrm>
          <a:custGeom>
            <a:avLst/>
            <a:gdLst/>
            <a:ahLst/>
            <a:cxnLst/>
            <a:rect l="l" t="t" r="r" b="b"/>
            <a:pathLst>
              <a:path w="238125" h="238125">
                <a:moveTo>
                  <a:pt x="0" y="37207"/>
                </a:moveTo>
                <a:cubicBezTo>
                  <a:pt x="0" y="24882"/>
                  <a:pt x="9999" y="14883"/>
                  <a:pt x="22324" y="14883"/>
                </a:cubicBezTo>
                <a:lnTo>
                  <a:pt x="66973" y="14883"/>
                </a:lnTo>
                <a:cubicBezTo>
                  <a:pt x="79297" y="14883"/>
                  <a:pt x="89297" y="24882"/>
                  <a:pt x="89297" y="37207"/>
                </a:cubicBezTo>
                <a:lnTo>
                  <a:pt x="89297" y="44648"/>
                </a:lnTo>
                <a:lnTo>
                  <a:pt x="148828" y="44648"/>
                </a:lnTo>
                <a:lnTo>
                  <a:pt x="148828" y="37207"/>
                </a:lnTo>
                <a:cubicBezTo>
                  <a:pt x="148828" y="24882"/>
                  <a:pt x="158828" y="14883"/>
                  <a:pt x="171152" y="14883"/>
                </a:cubicBezTo>
                <a:lnTo>
                  <a:pt x="215801" y="14883"/>
                </a:lnTo>
                <a:cubicBezTo>
                  <a:pt x="228126" y="14883"/>
                  <a:pt x="238125" y="24882"/>
                  <a:pt x="238125" y="37207"/>
                </a:cubicBezTo>
                <a:lnTo>
                  <a:pt x="238125" y="81855"/>
                </a:lnTo>
                <a:cubicBezTo>
                  <a:pt x="238125" y="94180"/>
                  <a:pt x="228126" y="104180"/>
                  <a:pt x="215801" y="104180"/>
                </a:cubicBezTo>
                <a:lnTo>
                  <a:pt x="171152" y="104180"/>
                </a:lnTo>
                <a:cubicBezTo>
                  <a:pt x="158828" y="104180"/>
                  <a:pt x="148828" y="94180"/>
                  <a:pt x="148828" y="81855"/>
                </a:cubicBezTo>
                <a:lnTo>
                  <a:pt x="148828" y="74414"/>
                </a:lnTo>
                <a:lnTo>
                  <a:pt x="89297" y="74414"/>
                </a:lnTo>
                <a:lnTo>
                  <a:pt x="89297" y="81855"/>
                </a:lnTo>
                <a:cubicBezTo>
                  <a:pt x="89297" y="85251"/>
                  <a:pt x="88506" y="88506"/>
                  <a:pt x="87157" y="91390"/>
                </a:cubicBezTo>
                <a:lnTo>
                  <a:pt x="119062" y="133945"/>
                </a:lnTo>
                <a:lnTo>
                  <a:pt x="156270" y="133945"/>
                </a:lnTo>
                <a:cubicBezTo>
                  <a:pt x="168594" y="133945"/>
                  <a:pt x="178594" y="143945"/>
                  <a:pt x="178594" y="156270"/>
                </a:cubicBezTo>
                <a:lnTo>
                  <a:pt x="178594" y="200918"/>
                </a:lnTo>
                <a:cubicBezTo>
                  <a:pt x="178594" y="213243"/>
                  <a:pt x="168594" y="223242"/>
                  <a:pt x="156270" y="223242"/>
                </a:cubicBezTo>
                <a:lnTo>
                  <a:pt x="111621" y="223242"/>
                </a:lnTo>
                <a:cubicBezTo>
                  <a:pt x="99296" y="223242"/>
                  <a:pt x="89297" y="213243"/>
                  <a:pt x="89297" y="200918"/>
                </a:cubicBezTo>
                <a:lnTo>
                  <a:pt x="89297" y="156270"/>
                </a:lnTo>
                <a:cubicBezTo>
                  <a:pt x="89297" y="152874"/>
                  <a:pt x="90088" y="149619"/>
                  <a:pt x="91436" y="146735"/>
                </a:cubicBezTo>
                <a:lnTo>
                  <a:pt x="59531" y="104180"/>
                </a:lnTo>
                <a:lnTo>
                  <a:pt x="22324" y="104180"/>
                </a:lnTo>
                <a:cubicBezTo>
                  <a:pt x="9999" y="104180"/>
                  <a:pt x="0" y="94180"/>
                  <a:pt x="0" y="81855"/>
                </a:cubicBezTo>
                <a:lnTo>
                  <a:pt x="0" y="3720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1" name="Text 19"/>
          <p:cNvSpPr/>
          <p:nvPr/>
        </p:nvSpPr>
        <p:spPr>
          <a:xfrm>
            <a:off x="932656" y="3651250"/>
            <a:ext cx="7064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网络效应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63563" y="40640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Text 21"/>
          <p:cNvSpPr/>
          <p:nvPr/>
        </p:nvSpPr>
        <p:spPr>
          <a:xfrm>
            <a:off x="762000" y="404415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家庭网络: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62000" y="4254500"/>
            <a:ext cx="3817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1个老人使用 → 2-3个子女下载App → 子女为父母购买 → 形成循环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63563" y="45720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Text 24"/>
          <p:cNvSpPr/>
          <p:nvPr/>
        </p:nvSpPr>
        <p:spPr>
          <a:xfrm>
            <a:off x="762000" y="4552156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社区网络: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62000" y="4762500"/>
            <a:ext cx="3055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1个社区使用 → 广场舞群体传播 → 整个社区口碑扩散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63563" y="50800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9" name="Text 27"/>
          <p:cNvSpPr/>
          <p:nvPr/>
        </p:nvSpPr>
        <p:spPr>
          <a:xfrm>
            <a:off x="762000" y="5060156"/>
            <a:ext cx="475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自强化: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62000" y="5270500"/>
            <a:ext cx="2000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网络越大价值越大,新用户自然流入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191250" y="1111250"/>
            <a:ext cx="5683250" cy="2714625"/>
          </a:xfrm>
          <a:custGeom>
            <a:avLst/>
            <a:gdLst/>
            <a:ahLst/>
            <a:cxnLst/>
            <a:rect l="l" t="t" r="r" b="b"/>
            <a:pathLst>
              <a:path w="5683250" h="2714625">
                <a:moveTo>
                  <a:pt x="31750" y="0"/>
                </a:moveTo>
                <a:lnTo>
                  <a:pt x="5619755" y="0"/>
                </a:lnTo>
                <a:cubicBezTo>
                  <a:pt x="5654822" y="0"/>
                  <a:pt x="5683250" y="28428"/>
                  <a:pt x="5683250" y="63495"/>
                </a:cubicBezTo>
                <a:lnTo>
                  <a:pt x="5683250" y="2651130"/>
                </a:lnTo>
                <a:cubicBezTo>
                  <a:pt x="5683250" y="2686197"/>
                  <a:pt x="5654822" y="2714625"/>
                  <a:pt x="5619755" y="2714625"/>
                </a:cubicBezTo>
                <a:lnTo>
                  <a:pt x="31750" y="2714625"/>
                </a:lnTo>
                <a:cubicBezTo>
                  <a:pt x="14227" y="2714625"/>
                  <a:pt x="0" y="2700398"/>
                  <a:pt x="0" y="2682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191250" y="1111250"/>
            <a:ext cx="31750" cy="2714625"/>
          </a:xfrm>
          <a:custGeom>
            <a:avLst/>
            <a:gdLst/>
            <a:ahLst/>
            <a:cxnLst/>
            <a:rect l="l" t="t" r="r" b="b"/>
            <a:pathLst>
              <a:path w="31750" h="2714625">
                <a:moveTo>
                  <a:pt x="31750" y="0"/>
                </a:moveTo>
                <a:lnTo>
                  <a:pt x="31750" y="0"/>
                </a:lnTo>
                <a:lnTo>
                  <a:pt x="31750" y="2714625"/>
                </a:lnTo>
                <a:lnTo>
                  <a:pt x="31750" y="2714625"/>
                </a:lnTo>
                <a:cubicBezTo>
                  <a:pt x="14227" y="2714625"/>
                  <a:pt x="0" y="2700398"/>
                  <a:pt x="0" y="2682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3" name="Shape 31"/>
          <p:cNvSpPr/>
          <p:nvPr/>
        </p:nvSpPr>
        <p:spPr>
          <a:xfrm>
            <a:off x="6429375" y="1309688"/>
            <a:ext cx="238125" cy="238125"/>
          </a:xfrm>
          <a:custGeom>
            <a:avLst/>
            <a:gdLst/>
            <a:ahLst/>
            <a:cxnLst/>
            <a:rect l="l" t="t" r="r" b="b"/>
            <a:pathLst>
              <a:path w="238125" h="238125">
                <a:moveTo>
                  <a:pt x="223289" y="89297"/>
                </a:moveTo>
                <a:lnTo>
                  <a:pt x="226963" y="89297"/>
                </a:lnTo>
                <a:cubicBezTo>
                  <a:pt x="233149" y="89297"/>
                  <a:pt x="238125" y="84320"/>
                  <a:pt x="238125" y="78135"/>
                </a:cubicBezTo>
                <a:lnTo>
                  <a:pt x="238125" y="11162"/>
                </a:lnTo>
                <a:cubicBezTo>
                  <a:pt x="238125" y="6651"/>
                  <a:pt x="235427" y="2558"/>
                  <a:pt x="231242" y="837"/>
                </a:cubicBezTo>
                <a:cubicBezTo>
                  <a:pt x="227056" y="-884"/>
                  <a:pt x="222266" y="93"/>
                  <a:pt x="219056" y="3256"/>
                </a:cubicBezTo>
                <a:lnTo>
                  <a:pt x="195011" y="27347"/>
                </a:lnTo>
                <a:cubicBezTo>
                  <a:pt x="174408" y="10278"/>
                  <a:pt x="147898" y="0"/>
                  <a:pt x="119062" y="0"/>
                </a:cubicBezTo>
                <a:cubicBezTo>
                  <a:pt x="59066" y="0"/>
                  <a:pt x="9441" y="44369"/>
                  <a:pt x="1209" y="102087"/>
                </a:cubicBezTo>
                <a:cubicBezTo>
                  <a:pt x="47" y="110226"/>
                  <a:pt x="5674" y="117760"/>
                  <a:pt x="13813" y="118923"/>
                </a:cubicBezTo>
                <a:cubicBezTo>
                  <a:pt x="21952" y="120086"/>
                  <a:pt x="29487" y="114412"/>
                  <a:pt x="30649" y="106319"/>
                </a:cubicBezTo>
                <a:cubicBezTo>
                  <a:pt x="36835" y="63019"/>
                  <a:pt x="74089" y="29766"/>
                  <a:pt x="119062" y="29766"/>
                </a:cubicBezTo>
                <a:cubicBezTo>
                  <a:pt x="139712" y="29766"/>
                  <a:pt x="158688" y="36742"/>
                  <a:pt x="173803" y="48509"/>
                </a:cubicBezTo>
                <a:lnTo>
                  <a:pt x="152084" y="70228"/>
                </a:lnTo>
                <a:cubicBezTo>
                  <a:pt x="148875" y="73437"/>
                  <a:pt x="147944" y="78228"/>
                  <a:pt x="149665" y="82414"/>
                </a:cubicBezTo>
                <a:cubicBezTo>
                  <a:pt x="151386" y="86599"/>
                  <a:pt x="155479" y="89297"/>
                  <a:pt x="159990" y="89297"/>
                </a:cubicBezTo>
                <a:lnTo>
                  <a:pt x="223289" y="89297"/>
                </a:lnTo>
                <a:close/>
                <a:moveTo>
                  <a:pt x="236962" y="136038"/>
                </a:moveTo>
                <a:cubicBezTo>
                  <a:pt x="238125" y="127899"/>
                  <a:pt x="232451" y="120365"/>
                  <a:pt x="224358" y="119202"/>
                </a:cubicBezTo>
                <a:cubicBezTo>
                  <a:pt x="216266" y="118039"/>
                  <a:pt x="208685" y="123713"/>
                  <a:pt x="207522" y="131806"/>
                </a:cubicBezTo>
                <a:cubicBezTo>
                  <a:pt x="201337" y="175059"/>
                  <a:pt x="164083" y="208313"/>
                  <a:pt x="119109" y="208313"/>
                </a:cubicBezTo>
                <a:cubicBezTo>
                  <a:pt x="98459" y="208313"/>
                  <a:pt x="79484" y="201337"/>
                  <a:pt x="64368" y="189570"/>
                </a:cubicBezTo>
                <a:lnTo>
                  <a:pt x="86041" y="167897"/>
                </a:lnTo>
                <a:cubicBezTo>
                  <a:pt x="89250" y="164688"/>
                  <a:pt x="90181" y="159897"/>
                  <a:pt x="88460" y="155711"/>
                </a:cubicBezTo>
                <a:cubicBezTo>
                  <a:pt x="86739" y="151526"/>
                  <a:pt x="82646" y="148828"/>
                  <a:pt x="78135" y="148828"/>
                </a:cubicBezTo>
                <a:lnTo>
                  <a:pt x="11162" y="148828"/>
                </a:lnTo>
                <a:cubicBezTo>
                  <a:pt x="4976" y="148828"/>
                  <a:pt x="0" y="153805"/>
                  <a:pt x="0" y="159990"/>
                </a:cubicBezTo>
                <a:lnTo>
                  <a:pt x="0" y="226963"/>
                </a:lnTo>
                <a:cubicBezTo>
                  <a:pt x="0" y="231474"/>
                  <a:pt x="2698" y="235567"/>
                  <a:pt x="6883" y="237288"/>
                </a:cubicBezTo>
                <a:cubicBezTo>
                  <a:pt x="11069" y="239009"/>
                  <a:pt x="15859" y="238032"/>
                  <a:pt x="19069" y="234869"/>
                </a:cubicBezTo>
                <a:lnTo>
                  <a:pt x="43160" y="210778"/>
                </a:lnTo>
                <a:cubicBezTo>
                  <a:pt x="63717" y="227847"/>
                  <a:pt x="90227" y="238125"/>
                  <a:pt x="119062" y="238125"/>
                </a:cubicBezTo>
                <a:cubicBezTo>
                  <a:pt x="179059" y="238125"/>
                  <a:pt x="228684" y="193756"/>
                  <a:pt x="236916" y="13603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4" name="Text 32"/>
          <p:cNvSpPr/>
          <p:nvPr/>
        </p:nvSpPr>
        <p:spPr>
          <a:xfrm>
            <a:off x="6790531" y="1301750"/>
            <a:ext cx="841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AI飞轮效应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97625" y="1682750"/>
            <a:ext cx="5286375" cy="460375"/>
          </a:xfrm>
          <a:custGeom>
            <a:avLst/>
            <a:gdLst/>
            <a:ahLst/>
            <a:cxnLst/>
            <a:rect l="l" t="t" r="r" b="b"/>
            <a:pathLst>
              <a:path w="5286375" h="460375">
                <a:moveTo>
                  <a:pt x="63500" y="0"/>
                </a:moveTo>
                <a:lnTo>
                  <a:pt x="5222875" y="0"/>
                </a:lnTo>
                <a:cubicBezTo>
                  <a:pt x="5257945" y="0"/>
                  <a:pt x="5286375" y="28430"/>
                  <a:pt x="5286375" y="63500"/>
                </a:cubicBezTo>
                <a:lnTo>
                  <a:pt x="5286375" y="396875"/>
                </a:lnTo>
                <a:cubicBezTo>
                  <a:pt x="5286375" y="431945"/>
                  <a:pt x="5257945" y="460375"/>
                  <a:pt x="5222875" y="460375"/>
                </a:cubicBezTo>
                <a:lnTo>
                  <a:pt x="63500" y="460375"/>
                </a:lnTo>
                <a:cubicBezTo>
                  <a:pt x="28430" y="460375"/>
                  <a:pt x="0" y="431945"/>
                  <a:pt x="0" y="396875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6524625" y="1809750"/>
            <a:ext cx="5095875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用户行为数据反哺模型训练,AI推荐的用药规则越来越精准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97625" y="2270125"/>
            <a:ext cx="2595563" cy="635000"/>
          </a:xfrm>
          <a:custGeom>
            <a:avLst/>
            <a:gdLst/>
            <a:ahLst/>
            <a:cxnLst/>
            <a:rect l="l" t="t" r="r" b="b"/>
            <a:pathLst>
              <a:path w="2595563" h="635000">
                <a:moveTo>
                  <a:pt x="31750" y="0"/>
                </a:moveTo>
                <a:lnTo>
                  <a:pt x="2563813" y="0"/>
                </a:lnTo>
                <a:cubicBezTo>
                  <a:pt x="2581336" y="0"/>
                  <a:pt x="2595563" y="14227"/>
                  <a:pt x="2595563" y="31750"/>
                </a:cubicBezTo>
                <a:lnTo>
                  <a:pt x="2595563" y="603250"/>
                </a:lnTo>
                <a:cubicBezTo>
                  <a:pt x="2595563" y="620773"/>
                  <a:pt x="2581336" y="635000"/>
                  <a:pt x="2563813" y="635000"/>
                </a:cubicBez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3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445250" y="2365375"/>
            <a:ext cx="2500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5A0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用户↑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65094" y="2651125"/>
            <a:ext cx="2460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更多用户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088438" y="2270125"/>
            <a:ext cx="2595563" cy="635000"/>
          </a:xfrm>
          <a:custGeom>
            <a:avLst/>
            <a:gdLst/>
            <a:ahLst/>
            <a:cxnLst/>
            <a:rect l="l" t="t" r="r" b="b"/>
            <a:pathLst>
              <a:path w="2595563" h="635000">
                <a:moveTo>
                  <a:pt x="31750" y="0"/>
                </a:moveTo>
                <a:lnTo>
                  <a:pt x="2563813" y="0"/>
                </a:lnTo>
                <a:cubicBezTo>
                  <a:pt x="2581336" y="0"/>
                  <a:pt x="2595563" y="14227"/>
                  <a:pt x="2595563" y="31750"/>
                </a:cubicBezTo>
                <a:lnTo>
                  <a:pt x="2595563" y="603250"/>
                </a:lnTo>
                <a:cubicBezTo>
                  <a:pt x="2595563" y="620773"/>
                  <a:pt x="2581336" y="635000"/>
                  <a:pt x="2563813" y="635000"/>
                </a:cubicBez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3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9136063" y="2365375"/>
            <a:ext cx="2500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5A0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数据↑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155906" y="2651125"/>
            <a:ext cx="2460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更多数据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97625" y="3000375"/>
            <a:ext cx="2595563" cy="635000"/>
          </a:xfrm>
          <a:custGeom>
            <a:avLst/>
            <a:gdLst/>
            <a:ahLst/>
            <a:cxnLst/>
            <a:rect l="l" t="t" r="r" b="b"/>
            <a:pathLst>
              <a:path w="2595563" h="635000">
                <a:moveTo>
                  <a:pt x="31750" y="0"/>
                </a:moveTo>
                <a:lnTo>
                  <a:pt x="2563813" y="0"/>
                </a:lnTo>
                <a:cubicBezTo>
                  <a:pt x="2581336" y="0"/>
                  <a:pt x="2595563" y="14227"/>
                  <a:pt x="2595563" y="31750"/>
                </a:cubicBezTo>
                <a:lnTo>
                  <a:pt x="2595563" y="603250"/>
                </a:lnTo>
                <a:cubicBezTo>
                  <a:pt x="2595563" y="620773"/>
                  <a:pt x="2581336" y="635000"/>
                  <a:pt x="2563813" y="635000"/>
                </a:cubicBez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3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6445250" y="3095625"/>
            <a:ext cx="2500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5A0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模型↑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465094" y="3381375"/>
            <a:ext cx="2460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更准模型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088438" y="3000375"/>
            <a:ext cx="2595563" cy="635000"/>
          </a:xfrm>
          <a:custGeom>
            <a:avLst/>
            <a:gdLst/>
            <a:ahLst/>
            <a:cxnLst/>
            <a:rect l="l" t="t" r="r" b="b"/>
            <a:pathLst>
              <a:path w="2595563" h="635000">
                <a:moveTo>
                  <a:pt x="31750" y="0"/>
                </a:moveTo>
                <a:lnTo>
                  <a:pt x="2563813" y="0"/>
                </a:lnTo>
                <a:cubicBezTo>
                  <a:pt x="2581336" y="0"/>
                  <a:pt x="2595563" y="14227"/>
                  <a:pt x="2595563" y="31750"/>
                </a:cubicBezTo>
                <a:lnTo>
                  <a:pt x="2595563" y="603250"/>
                </a:lnTo>
                <a:cubicBezTo>
                  <a:pt x="2595563" y="620773"/>
                  <a:pt x="2581336" y="635000"/>
                  <a:pt x="2563813" y="635000"/>
                </a:cubicBez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3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9136063" y="3095625"/>
            <a:ext cx="2500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5A0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体验↑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155906" y="3381375"/>
            <a:ext cx="2460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更好体验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191250" y="3984625"/>
            <a:ext cx="5683250" cy="2190750"/>
          </a:xfrm>
          <a:custGeom>
            <a:avLst/>
            <a:gdLst/>
            <a:ahLst/>
            <a:cxnLst/>
            <a:rect l="l" t="t" r="r" b="b"/>
            <a:pathLst>
              <a:path w="5683250" h="2190750">
                <a:moveTo>
                  <a:pt x="31750" y="0"/>
                </a:moveTo>
                <a:lnTo>
                  <a:pt x="5619740" y="0"/>
                </a:lnTo>
                <a:cubicBezTo>
                  <a:pt x="5654816" y="0"/>
                  <a:pt x="5683250" y="28434"/>
                  <a:pt x="5683250" y="63510"/>
                </a:cubicBezTo>
                <a:lnTo>
                  <a:pt x="5683250" y="2127240"/>
                </a:lnTo>
                <a:cubicBezTo>
                  <a:pt x="5683250" y="2162316"/>
                  <a:pt x="5654816" y="2190750"/>
                  <a:pt x="5619740" y="2190750"/>
                </a:cubicBezTo>
                <a:lnTo>
                  <a:pt x="31750" y="2190750"/>
                </a:lnTo>
                <a:cubicBezTo>
                  <a:pt x="14227" y="2190750"/>
                  <a:pt x="0" y="2176523"/>
                  <a:pt x="0" y="2159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191250" y="3984625"/>
            <a:ext cx="31750" cy="2190750"/>
          </a:xfrm>
          <a:custGeom>
            <a:avLst/>
            <a:gdLst/>
            <a:ahLst/>
            <a:cxnLst/>
            <a:rect l="l" t="t" r="r" b="b"/>
            <a:pathLst>
              <a:path w="31750" h="2190750">
                <a:moveTo>
                  <a:pt x="31750" y="0"/>
                </a:moveTo>
                <a:lnTo>
                  <a:pt x="31750" y="0"/>
                </a:lnTo>
                <a:lnTo>
                  <a:pt x="31750" y="2190750"/>
                </a:lnTo>
                <a:lnTo>
                  <a:pt x="31750" y="2190750"/>
                </a:lnTo>
                <a:cubicBezTo>
                  <a:pt x="14227" y="2190750"/>
                  <a:pt x="0" y="2176523"/>
                  <a:pt x="0" y="2159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1" name="Shape 49"/>
          <p:cNvSpPr/>
          <p:nvPr/>
        </p:nvSpPr>
        <p:spPr>
          <a:xfrm>
            <a:off x="6459141" y="4183063"/>
            <a:ext cx="178594" cy="238125"/>
          </a:xfrm>
          <a:custGeom>
            <a:avLst/>
            <a:gdLst/>
            <a:ahLst/>
            <a:cxnLst/>
            <a:rect l="l" t="t" r="r" b="b"/>
            <a:pathLst>
              <a:path w="178594" h="238125">
                <a:moveTo>
                  <a:pt x="59531" y="44648"/>
                </a:moveTo>
                <a:lnTo>
                  <a:pt x="59531" y="74414"/>
                </a:lnTo>
                <a:lnTo>
                  <a:pt x="119062" y="74414"/>
                </a:lnTo>
                <a:lnTo>
                  <a:pt x="119062" y="44648"/>
                </a:lnTo>
                <a:cubicBezTo>
                  <a:pt x="119062" y="28231"/>
                  <a:pt x="105714" y="14883"/>
                  <a:pt x="89297" y="14883"/>
                </a:cubicBezTo>
                <a:cubicBezTo>
                  <a:pt x="72879" y="14883"/>
                  <a:pt x="59531" y="28231"/>
                  <a:pt x="59531" y="44648"/>
                </a:cubicBezTo>
                <a:close/>
                <a:moveTo>
                  <a:pt x="29766" y="74414"/>
                </a:moveTo>
                <a:lnTo>
                  <a:pt x="29766" y="44648"/>
                </a:lnTo>
                <a:cubicBezTo>
                  <a:pt x="29766" y="11767"/>
                  <a:pt x="56415" y="-14883"/>
                  <a:pt x="89297" y="-14883"/>
                </a:cubicBezTo>
                <a:cubicBezTo>
                  <a:pt x="122179" y="-14883"/>
                  <a:pt x="148828" y="11767"/>
                  <a:pt x="148828" y="44648"/>
                </a:cubicBezTo>
                <a:lnTo>
                  <a:pt x="148828" y="74414"/>
                </a:lnTo>
                <a:cubicBezTo>
                  <a:pt x="165246" y="74414"/>
                  <a:pt x="178594" y="87762"/>
                  <a:pt x="178594" y="104180"/>
                </a:cubicBezTo>
                <a:lnTo>
                  <a:pt x="178594" y="208359"/>
                </a:lnTo>
                <a:cubicBezTo>
                  <a:pt x="178594" y="224777"/>
                  <a:pt x="165246" y="238125"/>
                  <a:pt x="148828" y="238125"/>
                </a:cubicBezTo>
                <a:lnTo>
                  <a:pt x="29766" y="238125"/>
                </a:lnTo>
                <a:cubicBezTo>
                  <a:pt x="13348" y="238125"/>
                  <a:pt x="0" y="224777"/>
                  <a:pt x="0" y="208359"/>
                </a:cubicBezTo>
                <a:lnTo>
                  <a:pt x="0" y="104180"/>
                </a:lnTo>
                <a:cubicBezTo>
                  <a:pt x="0" y="87762"/>
                  <a:pt x="13348" y="74414"/>
                  <a:pt x="29766" y="7441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2" name="Text 50"/>
          <p:cNvSpPr/>
          <p:nvPr/>
        </p:nvSpPr>
        <p:spPr>
          <a:xfrm>
            <a:off x="6790531" y="4175125"/>
            <a:ext cx="10080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硬件锁定效应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421438" y="458787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4" name="Text 52"/>
          <p:cNvSpPr/>
          <p:nvPr/>
        </p:nvSpPr>
        <p:spPr>
          <a:xfrm>
            <a:off x="6619875" y="4568031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习惯依赖: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619875" y="4778375"/>
            <a:ext cx="2833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老人使用设备超过3个月后形成习惯,停用会不适应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421438" y="509587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7" name="Text 55"/>
          <p:cNvSpPr/>
          <p:nvPr/>
        </p:nvSpPr>
        <p:spPr>
          <a:xfrm>
            <a:off x="6619875" y="5076031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更换成本: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619875" y="5286375"/>
            <a:ext cx="3016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重新学习新设备对老年人来说成本高,倾向于长期使用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421438" y="560387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0" name="Text 58"/>
          <p:cNvSpPr/>
          <p:nvPr/>
        </p:nvSpPr>
        <p:spPr>
          <a:xfrm>
            <a:off x="6619875" y="5584031"/>
            <a:ext cx="602258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订阅粘性: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619875" y="5794375"/>
            <a:ext cx="200818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订阅服务持续粘性,续费率超过85%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333375" y="7473528"/>
            <a:ext cx="11541125" cy="960438"/>
          </a:xfrm>
          <a:custGeom>
            <a:avLst/>
            <a:gdLst/>
            <a:ahLst/>
            <a:cxnLst/>
            <a:rect l="l" t="t" r="r" b="b"/>
            <a:pathLst>
              <a:path w="11541125" h="960438">
                <a:moveTo>
                  <a:pt x="31750" y="0"/>
                </a:moveTo>
                <a:lnTo>
                  <a:pt x="11477621" y="0"/>
                </a:lnTo>
                <a:cubicBezTo>
                  <a:pt x="11512693" y="0"/>
                  <a:pt x="11541125" y="28432"/>
                  <a:pt x="11541125" y="63504"/>
                </a:cubicBezTo>
                <a:lnTo>
                  <a:pt x="11541125" y="896933"/>
                </a:lnTo>
                <a:cubicBezTo>
                  <a:pt x="11541125" y="932006"/>
                  <a:pt x="11512693" y="960437"/>
                  <a:pt x="11477621" y="960438"/>
                </a:cubicBezTo>
                <a:lnTo>
                  <a:pt x="31750" y="960438"/>
                </a:lnTo>
                <a:cubicBezTo>
                  <a:pt x="14227" y="960438"/>
                  <a:pt x="0" y="946211"/>
                  <a:pt x="0" y="928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3" name="Shape 61"/>
          <p:cNvSpPr/>
          <p:nvPr/>
        </p:nvSpPr>
        <p:spPr>
          <a:xfrm>
            <a:off x="333375" y="7473528"/>
            <a:ext cx="31750" cy="960438"/>
          </a:xfrm>
          <a:custGeom>
            <a:avLst/>
            <a:gdLst/>
            <a:ahLst/>
            <a:cxnLst/>
            <a:rect l="l" t="t" r="r" b="b"/>
            <a:pathLst>
              <a:path w="31750" h="960438">
                <a:moveTo>
                  <a:pt x="31750" y="0"/>
                </a:moveTo>
                <a:lnTo>
                  <a:pt x="31750" y="0"/>
                </a:lnTo>
                <a:lnTo>
                  <a:pt x="31750" y="960438"/>
                </a:lnTo>
                <a:lnTo>
                  <a:pt x="31750" y="960438"/>
                </a:lnTo>
                <a:cubicBezTo>
                  <a:pt x="14227" y="960438"/>
                  <a:pt x="0" y="946211"/>
                  <a:pt x="0" y="928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4" name="Shape 62"/>
          <p:cNvSpPr/>
          <p:nvPr/>
        </p:nvSpPr>
        <p:spPr>
          <a:xfrm>
            <a:off x="575469" y="766402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45442" y="0"/>
                  <a:pt x="148010" y="558"/>
                  <a:pt x="150354" y="1619"/>
                </a:cubicBezTo>
                <a:lnTo>
                  <a:pt x="255501" y="46211"/>
                </a:lnTo>
                <a:cubicBezTo>
                  <a:pt x="267779" y="51402"/>
                  <a:pt x="276932" y="63512"/>
                  <a:pt x="276876" y="78135"/>
                </a:cubicBezTo>
                <a:cubicBezTo>
                  <a:pt x="276597" y="133499"/>
                  <a:pt x="253826" y="234795"/>
                  <a:pt x="157665" y="280839"/>
                </a:cubicBezTo>
                <a:cubicBezTo>
                  <a:pt x="148344" y="285304"/>
                  <a:pt x="137517" y="285304"/>
                  <a:pt x="128197" y="280839"/>
                </a:cubicBezTo>
                <a:cubicBezTo>
                  <a:pt x="31979" y="234795"/>
                  <a:pt x="9265" y="133499"/>
                  <a:pt x="8985" y="78135"/>
                </a:cubicBezTo>
                <a:cubicBezTo>
                  <a:pt x="8930" y="63512"/>
                  <a:pt x="18083" y="51402"/>
                  <a:pt x="30361" y="46211"/>
                </a:cubicBezTo>
                <a:lnTo>
                  <a:pt x="135452" y="1619"/>
                </a:lnTo>
                <a:cubicBezTo>
                  <a:pt x="137796" y="558"/>
                  <a:pt x="140308" y="0"/>
                  <a:pt x="142875" y="0"/>
                </a:cubicBezTo>
                <a:close/>
                <a:moveTo>
                  <a:pt x="142875" y="37281"/>
                </a:moveTo>
                <a:lnTo>
                  <a:pt x="142875" y="248301"/>
                </a:lnTo>
                <a:cubicBezTo>
                  <a:pt x="219894" y="211020"/>
                  <a:pt x="240599" y="128420"/>
                  <a:pt x="241102" y="78972"/>
                </a:cubicBezTo>
                <a:lnTo>
                  <a:pt x="142875" y="37337"/>
                </a:lnTo>
                <a:lnTo>
                  <a:pt x="142875" y="3733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5" name="Text 63"/>
          <p:cNvSpPr/>
          <p:nvPr/>
        </p:nvSpPr>
        <p:spPr>
          <a:xfrm>
            <a:off x="1023938" y="7664028"/>
            <a:ext cx="10755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护城河总结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023938" y="8013278"/>
            <a:ext cx="10731500" cy="2301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数据壁垒</a:t>
            </a:r>
            <a:pPr>
              <a:lnSpc>
                <a:spcPct val="140000"/>
              </a:lnSpc>
            </a:pPr>
            <a:r>
              <a:rPr lang="en-US" sz="112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</a:t>
            </a:r>
            <a:pPr>
              <a:lnSpc>
                <a:spcPct val="140000"/>
              </a:lnSpc>
            </a:pPr>
            <a:r>
              <a:rPr lang="en-US" sz="1125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网络效应</a:t>
            </a:r>
            <a:pPr>
              <a:lnSpc>
                <a:spcPct val="140000"/>
              </a:lnSpc>
            </a:pPr>
            <a:r>
              <a:rPr lang="en-US" sz="112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</a:t>
            </a:r>
            <a:pPr>
              <a:lnSpc>
                <a:spcPct val="140000"/>
              </a:lnSpc>
            </a:pPr>
            <a:r>
              <a:rPr lang="en-US" sz="1125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AI飞轮</a:t>
            </a:r>
            <a:pPr>
              <a:lnSpc>
                <a:spcPct val="140000"/>
              </a:lnSpc>
            </a:pPr>
            <a:r>
              <a:rPr lang="en-US" sz="112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</a:t>
            </a:r>
            <a:pPr>
              <a:lnSpc>
                <a:spcPct val="140000"/>
              </a:lnSpc>
            </a:pPr>
            <a:r>
              <a:rPr lang="en-US" sz="1125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硬件锁定</a:t>
            </a:r>
            <a:pPr>
              <a:lnSpc>
                <a:spcPct val="140000"/>
              </a:lnSpc>
            </a:pPr>
            <a:r>
              <a:rPr lang="en-US" sz="112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,构建</a:t>
            </a:r>
            <a:pPr>
              <a:lnSpc>
                <a:spcPct val="140000"/>
              </a:lnSpc>
            </a:pPr>
            <a:r>
              <a:rPr lang="en-US" sz="1125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四维护城河</a:t>
            </a:r>
            <a:pPr>
              <a:lnSpc>
                <a:spcPct val="140000"/>
              </a:lnSpc>
            </a:pPr>
            <a:r>
              <a:rPr lang="en-US" sz="112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,形成赢家通吃的市场格局。先发优势将随着用户规模扩大而不断放大,后来者难以追赶。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eniorcarecorner.com/252021de0f71b4df89dfdaddb0e37e341403ccad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6087" b="6087"/>
          <a:stretch/>
        </p:blipFill>
        <p:spPr>
          <a:xfrm>
            <a:off x="0" y="0"/>
            <a:ext cx="12192000" cy="7138504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7138504"/>
          </a:xfrm>
          <a:custGeom>
            <a:avLst/>
            <a:gdLst/>
            <a:ahLst/>
            <a:cxnLst/>
            <a:rect l="l" t="t" r="r" b="b"/>
            <a:pathLst>
              <a:path w="12192000" h="7138504">
                <a:moveTo>
                  <a:pt x="0" y="0"/>
                </a:moveTo>
                <a:lnTo>
                  <a:pt x="12192000" y="0"/>
                </a:lnTo>
                <a:lnTo>
                  <a:pt x="12192000" y="7138504"/>
                </a:lnTo>
                <a:lnTo>
                  <a:pt x="0" y="7138504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3A5F6E">
                  <a:alpha val="90000"/>
                </a:srgbClr>
              </a:gs>
              <a:gs pos="100000">
                <a:srgbClr val="1A1D21">
                  <a:alpha val="98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220870" y="434354"/>
            <a:ext cx="11750261" cy="5300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174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投资邀约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528572" y="1105797"/>
            <a:ext cx="1130852" cy="35339"/>
          </a:xfrm>
          <a:custGeom>
            <a:avLst/>
            <a:gdLst/>
            <a:ahLst/>
            <a:cxnLst/>
            <a:rect l="l" t="t" r="r" b="b"/>
            <a:pathLst>
              <a:path w="1130852" h="35339">
                <a:moveTo>
                  <a:pt x="0" y="0"/>
                </a:moveTo>
                <a:lnTo>
                  <a:pt x="1130852" y="0"/>
                </a:lnTo>
                <a:lnTo>
                  <a:pt x="1130852" y="35339"/>
                </a:lnTo>
                <a:lnTo>
                  <a:pt x="0" y="35339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6" name="Shape 3"/>
          <p:cNvSpPr/>
          <p:nvPr/>
        </p:nvSpPr>
        <p:spPr>
          <a:xfrm>
            <a:off x="371061" y="1423849"/>
            <a:ext cx="3622261" cy="1837635"/>
          </a:xfrm>
          <a:custGeom>
            <a:avLst/>
            <a:gdLst/>
            <a:ahLst/>
            <a:cxnLst/>
            <a:rect l="l" t="t" r="r" b="b"/>
            <a:pathLst>
              <a:path w="3622261" h="1837635">
                <a:moveTo>
                  <a:pt x="35339" y="0"/>
                </a:moveTo>
                <a:lnTo>
                  <a:pt x="3551585" y="0"/>
                </a:lnTo>
                <a:cubicBezTo>
                  <a:pt x="3590618" y="0"/>
                  <a:pt x="3622261" y="31642"/>
                  <a:pt x="3622261" y="70675"/>
                </a:cubicBezTo>
                <a:lnTo>
                  <a:pt x="3622261" y="1766959"/>
                </a:lnTo>
                <a:cubicBezTo>
                  <a:pt x="3622261" y="1805992"/>
                  <a:pt x="3590618" y="1837635"/>
                  <a:pt x="3551585" y="1837635"/>
                </a:cubicBezTo>
                <a:lnTo>
                  <a:pt x="35339" y="1837635"/>
                </a:lnTo>
                <a:cubicBezTo>
                  <a:pt x="15822" y="1837635"/>
                  <a:pt x="0" y="1821813"/>
                  <a:pt x="0" y="1802296"/>
                </a:cubicBezTo>
                <a:lnTo>
                  <a:pt x="0" y="35339"/>
                </a:lnTo>
                <a:cubicBezTo>
                  <a:pt x="0" y="15822"/>
                  <a:pt x="15822" y="0"/>
                  <a:pt x="35339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371061" y="1423849"/>
            <a:ext cx="35339" cy="1837635"/>
          </a:xfrm>
          <a:custGeom>
            <a:avLst/>
            <a:gdLst/>
            <a:ahLst/>
            <a:cxnLst/>
            <a:rect l="l" t="t" r="r" b="b"/>
            <a:pathLst>
              <a:path w="35339" h="1837635">
                <a:moveTo>
                  <a:pt x="35339" y="0"/>
                </a:moveTo>
                <a:lnTo>
                  <a:pt x="35339" y="0"/>
                </a:lnTo>
                <a:lnTo>
                  <a:pt x="35339" y="1837635"/>
                </a:lnTo>
                <a:lnTo>
                  <a:pt x="35339" y="1837635"/>
                </a:lnTo>
                <a:cubicBezTo>
                  <a:pt x="15822" y="1837635"/>
                  <a:pt x="0" y="1821813"/>
                  <a:pt x="0" y="1802296"/>
                </a:cubicBezTo>
                <a:lnTo>
                  <a:pt x="0" y="35339"/>
                </a:lnTo>
                <a:cubicBezTo>
                  <a:pt x="0" y="15835"/>
                  <a:pt x="15835" y="0"/>
                  <a:pt x="35339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Shape 5"/>
          <p:cNvSpPr/>
          <p:nvPr/>
        </p:nvSpPr>
        <p:spPr>
          <a:xfrm>
            <a:off x="1978301" y="1635884"/>
            <a:ext cx="424070" cy="424070"/>
          </a:xfrm>
          <a:custGeom>
            <a:avLst/>
            <a:gdLst/>
            <a:ahLst/>
            <a:cxnLst/>
            <a:rect l="l" t="t" r="r" b="b"/>
            <a:pathLst>
              <a:path w="424070" h="424070">
                <a:moveTo>
                  <a:pt x="53009" y="53009"/>
                </a:moveTo>
                <a:cubicBezTo>
                  <a:pt x="53009" y="38348"/>
                  <a:pt x="41165" y="26504"/>
                  <a:pt x="26504" y="26504"/>
                </a:cubicBezTo>
                <a:cubicBezTo>
                  <a:pt x="11844" y="26504"/>
                  <a:pt x="0" y="38348"/>
                  <a:pt x="0" y="53009"/>
                </a:cubicBezTo>
                <a:lnTo>
                  <a:pt x="0" y="331304"/>
                </a:lnTo>
                <a:cubicBezTo>
                  <a:pt x="0" y="367913"/>
                  <a:pt x="29652" y="397565"/>
                  <a:pt x="66261" y="397565"/>
                </a:cubicBezTo>
                <a:lnTo>
                  <a:pt x="397565" y="397565"/>
                </a:lnTo>
                <a:cubicBezTo>
                  <a:pt x="412225" y="397565"/>
                  <a:pt x="424070" y="385721"/>
                  <a:pt x="424070" y="371061"/>
                </a:cubicBezTo>
                <a:cubicBezTo>
                  <a:pt x="424070" y="356401"/>
                  <a:pt x="412225" y="344557"/>
                  <a:pt x="397565" y="344557"/>
                </a:cubicBezTo>
                <a:lnTo>
                  <a:pt x="66261" y="344557"/>
                </a:lnTo>
                <a:cubicBezTo>
                  <a:pt x="58972" y="344557"/>
                  <a:pt x="53009" y="338593"/>
                  <a:pt x="53009" y="331304"/>
                </a:cubicBezTo>
                <a:lnTo>
                  <a:pt x="53009" y="53009"/>
                </a:lnTo>
                <a:close/>
                <a:moveTo>
                  <a:pt x="389780" y="124736"/>
                </a:moveTo>
                <a:cubicBezTo>
                  <a:pt x="400133" y="114383"/>
                  <a:pt x="400133" y="97569"/>
                  <a:pt x="389780" y="87216"/>
                </a:cubicBezTo>
                <a:cubicBezTo>
                  <a:pt x="379426" y="76863"/>
                  <a:pt x="362613" y="76863"/>
                  <a:pt x="352259" y="87216"/>
                </a:cubicBezTo>
                <a:lnTo>
                  <a:pt x="265043" y="174515"/>
                </a:lnTo>
                <a:lnTo>
                  <a:pt x="217501" y="127055"/>
                </a:lnTo>
                <a:cubicBezTo>
                  <a:pt x="207148" y="116702"/>
                  <a:pt x="190334" y="116702"/>
                  <a:pt x="179981" y="127055"/>
                </a:cubicBezTo>
                <a:lnTo>
                  <a:pt x="100468" y="206568"/>
                </a:lnTo>
                <a:cubicBezTo>
                  <a:pt x="90115" y="216922"/>
                  <a:pt x="90115" y="233735"/>
                  <a:pt x="100468" y="244088"/>
                </a:cubicBezTo>
                <a:cubicBezTo>
                  <a:pt x="110821" y="254442"/>
                  <a:pt x="127635" y="254442"/>
                  <a:pt x="137988" y="244088"/>
                </a:cubicBezTo>
                <a:lnTo>
                  <a:pt x="198783" y="183294"/>
                </a:lnTo>
                <a:lnTo>
                  <a:pt x="246325" y="230836"/>
                </a:lnTo>
                <a:cubicBezTo>
                  <a:pt x="256678" y="241190"/>
                  <a:pt x="273492" y="241190"/>
                  <a:pt x="283845" y="230836"/>
                </a:cubicBezTo>
                <a:lnTo>
                  <a:pt x="389862" y="12481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9" name="Text 6"/>
          <p:cNvSpPr/>
          <p:nvPr/>
        </p:nvSpPr>
        <p:spPr>
          <a:xfrm>
            <a:off x="547757" y="2165971"/>
            <a:ext cx="3286539" cy="282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市场机会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00765" y="2590041"/>
            <a:ext cx="3251200" cy="4594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1200亿老年健康管理市场,用药安全是刚性需求,现有解决方案无法真正解决痛点,市场急需突破性产品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92393" y="1423849"/>
            <a:ext cx="3622261" cy="1837635"/>
          </a:xfrm>
          <a:custGeom>
            <a:avLst/>
            <a:gdLst/>
            <a:ahLst/>
            <a:cxnLst/>
            <a:rect l="l" t="t" r="r" b="b"/>
            <a:pathLst>
              <a:path w="3622261" h="1837635">
                <a:moveTo>
                  <a:pt x="35339" y="0"/>
                </a:moveTo>
                <a:lnTo>
                  <a:pt x="3551585" y="0"/>
                </a:lnTo>
                <a:cubicBezTo>
                  <a:pt x="3590618" y="0"/>
                  <a:pt x="3622261" y="31642"/>
                  <a:pt x="3622261" y="70675"/>
                </a:cubicBezTo>
                <a:lnTo>
                  <a:pt x="3622261" y="1766959"/>
                </a:lnTo>
                <a:cubicBezTo>
                  <a:pt x="3622261" y="1805992"/>
                  <a:pt x="3590618" y="1837635"/>
                  <a:pt x="3551585" y="1837635"/>
                </a:cubicBezTo>
                <a:lnTo>
                  <a:pt x="35339" y="1837635"/>
                </a:lnTo>
                <a:cubicBezTo>
                  <a:pt x="15822" y="1837635"/>
                  <a:pt x="0" y="1821813"/>
                  <a:pt x="0" y="1802296"/>
                </a:cubicBezTo>
                <a:lnTo>
                  <a:pt x="0" y="35339"/>
                </a:lnTo>
                <a:cubicBezTo>
                  <a:pt x="0" y="15822"/>
                  <a:pt x="15822" y="0"/>
                  <a:pt x="35339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4292393" y="1423849"/>
            <a:ext cx="35339" cy="1837635"/>
          </a:xfrm>
          <a:custGeom>
            <a:avLst/>
            <a:gdLst/>
            <a:ahLst/>
            <a:cxnLst/>
            <a:rect l="l" t="t" r="r" b="b"/>
            <a:pathLst>
              <a:path w="35339" h="1837635">
                <a:moveTo>
                  <a:pt x="35339" y="0"/>
                </a:moveTo>
                <a:lnTo>
                  <a:pt x="35339" y="0"/>
                </a:lnTo>
                <a:lnTo>
                  <a:pt x="35339" y="1837635"/>
                </a:lnTo>
                <a:lnTo>
                  <a:pt x="35339" y="1837635"/>
                </a:lnTo>
                <a:cubicBezTo>
                  <a:pt x="15822" y="1837635"/>
                  <a:pt x="0" y="1821813"/>
                  <a:pt x="0" y="1802296"/>
                </a:cubicBezTo>
                <a:lnTo>
                  <a:pt x="0" y="35339"/>
                </a:lnTo>
                <a:cubicBezTo>
                  <a:pt x="0" y="15835"/>
                  <a:pt x="15835" y="0"/>
                  <a:pt x="35339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Shape 10"/>
          <p:cNvSpPr/>
          <p:nvPr/>
        </p:nvSpPr>
        <p:spPr>
          <a:xfrm>
            <a:off x="5899633" y="1635884"/>
            <a:ext cx="424070" cy="424070"/>
          </a:xfrm>
          <a:custGeom>
            <a:avLst/>
            <a:gdLst/>
            <a:ahLst/>
            <a:cxnLst/>
            <a:rect l="l" t="t" r="r" b="b"/>
            <a:pathLst>
              <a:path w="424070" h="424070">
                <a:moveTo>
                  <a:pt x="212035" y="0"/>
                </a:moveTo>
                <a:cubicBezTo>
                  <a:pt x="215845" y="0"/>
                  <a:pt x="219655" y="828"/>
                  <a:pt x="223133" y="2402"/>
                </a:cubicBezTo>
                <a:lnTo>
                  <a:pt x="379178" y="68580"/>
                </a:lnTo>
                <a:cubicBezTo>
                  <a:pt x="397400" y="76283"/>
                  <a:pt x="410983" y="94256"/>
                  <a:pt x="410900" y="115957"/>
                </a:cubicBezTo>
                <a:cubicBezTo>
                  <a:pt x="410486" y="198120"/>
                  <a:pt x="376693" y="348449"/>
                  <a:pt x="233984" y="416781"/>
                </a:cubicBezTo>
                <a:cubicBezTo>
                  <a:pt x="220152" y="423407"/>
                  <a:pt x="204083" y="423407"/>
                  <a:pt x="190252" y="416781"/>
                </a:cubicBezTo>
                <a:cubicBezTo>
                  <a:pt x="47459" y="348449"/>
                  <a:pt x="13749" y="198120"/>
                  <a:pt x="13335" y="115957"/>
                </a:cubicBezTo>
                <a:cubicBezTo>
                  <a:pt x="13252" y="94256"/>
                  <a:pt x="26836" y="76283"/>
                  <a:pt x="45057" y="68580"/>
                </a:cubicBezTo>
                <a:lnTo>
                  <a:pt x="201019" y="2402"/>
                </a:lnTo>
                <a:cubicBezTo>
                  <a:pt x="204498" y="828"/>
                  <a:pt x="208225" y="0"/>
                  <a:pt x="212035" y="0"/>
                </a:cubicBezTo>
                <a:close/>
                <a:moveTo>
                  <a:pt x="212035" y="55328"/>
                </a:moveTo>
                <a:lnTo>
                  <a:pt x="212035" y="368493"/>
                </a:lnTo>
                <a:cubicBezTo>
                  <a:pt x="326335" y="313165"/>
                  <a:pt x="357063" y="190583"/>
                  <a:pt x="357809" y="117199"/>
                </a:cubicBezTo>
                <a:lnTo>
                  <a:pt x="212035" y="55411"/>
                </a:lnTo>
                <a:lnTo>
                  <a:pt x="212035" y="55411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4" name="Text 11"/>
          <p:cNvSpPr/>
          <p:nvPr/>
        </p:nvSpPr>
        <p:spPr>
          <a:xfrm>
            <a:off x="4469089" y="2165971"/>
            <a:ext cx="3286539" cy="282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技术壁垒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522097" y="2590041"/>
            <a:ext cx="3251200" cy="4594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物理锁定+AI大模型双重保障,构建不可复制护城河,美国技术+中国工程化,医疗级安全标准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8213725" y="1423849"/>
            <a:ext cx="3622261" cy="1837635"/>
          </a:xfrm>
          <a:custGeom>
            <a:avLst/>
            <a:gdLst/>
            <a:ahLst/>
            <a:cxnLst/>
            <a:rect l="l" t="t" r="r" b="b"/>
            <a:pathLst>
              <a:path w="3622261" h="1837635">
                <a:moveTo>
                  <a:pt x="35339" y="0"/>
                </a:moveTo>
                <a:lnTo>
                  <a:pt x="3551585" y="0"/>
                </a:lnTo>
                <a:cubicBezTo>
                  <a:pt x="3590618" y="0"/>
                  <a:pt x="3622261" y="31642"/>
                  <a:pt x="3622261" y="70675"/>
                </a:cubicBezTo>
                <a:lnTo>
                  <a:pt x="3622261" y="1766959"/>
                </a:lnTo>
                <a:cubicBezTo>
                  <a:pt x="3622261" y="1805992"/>
                  <a:pt x="3590618" y="1837635"/>
                  <a:pt x="3551585" y="1837635"/>
                </a:cubicBezTo>
                <a:lnTo>
                  <a:pt x="35339" y="1837635"/>
                </a:lnTo>
                <a:cubicBezTo>
                  <a:pt x="15822" y="1837635"/>
                  <a:pt x="0" y="1821813"/>
                  <a:pt x="0" y="1802296"/>
                </a:cubicBezTo>
                <a:lnTo>
                  <a:pt x="0" y="35339"/>
                </a:lnTo>
                <a:cubicBezTo>
                  <a:pt x="0" y="15822"/>
                  <a:pt x="15822" y="0"/>
                  <a:pt x="35339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8213725" y="1423849"/>
            <a:ext cx="35339" cy="1837635"/>
          </a:xfrm>
          <a:custGeom>
            <a:avLst/>
            <a:gdLst/>
            <a:ahLst/>
            <a:cxnLst/>
            <a:rect l="l" t="t" r="r" b="b"/>
            <a:pathLst>
              <a:path w="35339" h="1837635">
                <a:moveTo>
                  <a:pt x="35339" y="0"/>
                </a:moveTo>
                <a:lnTo>
                  <a:pt x="35339" y="0"/>
                </a:lnTo>
                <a:lnTo>
                  <a:pt x="35339" y="1837635"/>
                </a:lnTo>
                <a:lnTo>
                  <a:pt x="35339" y="1837635"/>
                </a:lnTo>
                <a:cubicBezTo>
                  <a:pt x="15822" y="1837635"/>
                  <a:pt x="0" y="1821813"/>
                  <a:pt x="0" y="1802296"/>
                </a:cubicBezTo>
                <a:lnTo>
                  <a:pt x="0" y="35339"/>
                </a:lnTo>
                <a:cubicBezTo>
                  <a:pt x="0" y="15835"/>
                  <a:pt x="15835" y="0"/>
                  <a:pt x="35339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8" name="Shape 15"/>
          <p:cNvSpPr/>
          <p:nvPr/>
        </p:nvSpPr>
        <p:spPr>
          <a:xfrm>
            <a:off x="9820965" y="1635884"/>
            <a:ext cx="424070" cy="424070"/>
          </a:xfrm>
          <a:custGeom>
            <a:avLst/>
            <a:gdLst/>
            <a:ahLst/>
            <a:cxnLst/>
            <a:rect l="l" t="t" r="r" b="b"/>
            <a:pathLst>
              <a:path w="424070" h="424070">
                <a:moveTo>
                  <a:pt x="106017" y="265043"/>
                </a:moveTo>
                <a:lnTo>
                  <a:pt x="20292" y="265043"/>
                </a:lnTo>
                <a:cubicBezTo>
                  <a:pt x="-331" y="265043"/>
                  <a:pt x="-13004" y="242598"/>
                  <a:pt x="-2402" y="224873"/>
                </a:cubicBezTo>
                <a:lnTo>
                  <a:pt x="41413" y="151820"/>
                </a:lnTo>
                <a:cubicBezTo>
                  <a:pt x="48619" y="139810"/>
                  <a:pt x="61540" y="132522"/>
                  <a:pt x="75537" y="132522"/>
                </a:cubicBezTo>
                <a:lnTo>
                  <a:pt x="154222" y="132522"/>
                </a:lnTo>
                <a:cubicBezTo>
                  <a:pt x="217253" y="25759"/>
                  <a:pt x="311260" y="20375"/>
                  <a:pt x="374125" y="29569"/>
                </a:cubicBezTo>
                <a:cubicBezTo>
                  <a:pt x="384727" y="31143"/>
                  <a:pt x="393010" y="39425"/>
                  <a:pt x="394501" y="49944"/>
                </a:cubicBezTo>
                <a:cubicBezTo>
                  <a:pt x="403694" y="112809"/>
                  <a:pt x="398311" y="206817"/>
                  <a:pt x="291548" y="269847"/>
                </a:cubicBezTo>
                <a:lnTo>
                  <a:pt x="291548" y="348532"/>
                </a:lnTo>
                <a:cubicBezTo>
                  <a:pt x="291548" y="362530"/>
                  <a:pt x="284259" y="375451"/>
                  <a:pt x="272249" y="382657"/>
                </a:cubicBezTo>
                <a:lnTo>
                  <a:pt x="199197" y="426472"/>
                </a:lnTo>
                <a:cubicBezTo>
                  <a:pt x="181555" y="437073"/>
                  <a:pt x="159026" y="424318"/>
                  <a:pt x="159026" y="403777"/>
                </a:cubicBezTo>
                <a:lnTo>
                  <a:pt x="159026" y="318052"/>
                </a:lnTo>
                <a:cubicBezTo>
                  <a:pt x="159026" y="288815"/>
                  <a:pt x="135255" y="265043"/>
                  <a:pt x="106017" y="265043"/>
                </a:cubicBezTo>
                <a:lnTo>
                  <a:pt x="105935" y="265043"/>
                </a:lnTo>
                <a:close/>
                <a:moveTo>
                  <a:pt x="331304" y="132522"/>
                </a:moveTo>
                <a:cubicBezTo>
                  <a:pt x="331304" y="110580"/>
                  <a:pt x="313490" y="92765"/>
                  <a:pt x="291548" y="92765"/>
                </a:cubicBezTo>
                <a:cubicBezTo>
                  <a:pt x="269606" y="92765"/>
                  <a:pt x="251791" y="110580"/>
                  <a:pt x="251791" y="132522"/>
                </a:cubicBezTo>
                <a:cubicBezTo>
                  <a:pt x="251791" y="154464"/>
                  <a:pt x="269606" y="172278"/>
                  <a:pt x="291548" y="172278"/>
                </a:cubicBezTo>
                <a:cubicBezTo>
                  <a:pt x="313490" y="172278"/>
                  <a:pt x="331304" y="154464"/>
                  <a:pt x="331304" y="132522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9" name="Text 16"/>
          <p:cNvSpPr/>
          <p:nvPr/>
        </p:nvSpPr>
        <p:spPr>
          <a:xfrm>
            <a:off x="8390421" y="2165971"/>
            <a:ext cx="3286539" cy="282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增长潜力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443429" y="2590041"/>
            <a:ext cx="3251200" cy="4594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从用药管理到健康中枢,平台化生态化带来百倍空间,硬件+订阅+数据增值的三轮驱动模式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357809" y="3548615"/>
            <a:ext cx="11476383" cy="1281043"/>
          </a:xfrm>
          <a:custGeom>
            <a:avLst/>
            <a:gdLst/>
            <a:ahLst/>
            <a:cxnLst/>
            <a:rect l="l" t="t" r="r" b="b"/>
            <a:pathLst>
              <a:path w="11476383" h="1281043">
                <a:moveTo>
                  <a:pt x="70675" y="0"/>
                </a:moveTo>
                <a:lnTo>
                  <a:pt x="11405707" y="0"/>
                </a:lnTo>
                <a:cubicBezTo>
                  <a:pt x="11444740" y="0"/>
                  <a:pt x="11476383" y="31642"/>
                  <a:pt x="11476383" y="70675"/>
                </a:cubicBezTo>
                <a:lnTo>
                  <a:pt x="11476383" y="1210368"/>
                </a:lnTo>
                <a:cubicBezTo>
                  <a:pt x="11476383" y="1249401"/>
                  <a:pt x="11444740" y="1281043"/>
                  <a:pt x="11405707" y="1281043"/>
                </a:cubicBezTo>
                <a:lnTo>
                  <a:pt x="70675" y="1281043"/>
                </a:lnTo>
                <a:cubicBezTo>
                  <a:pt x="31642" y="1281043"/>
                  <a:pt x="0" y="1249401"/>
                  <a:pt x="0" y="1210368"/>
                </a:cubicBezTo>
                <a:lnTo>
                  <a:pt x="0" y="70675"/>
                </a:lnTo>
                <a:cubicBezTo>
                  <a:pt x="0" y="31668"/>
                  <a:pt x="31668" y="0"/>
                  <a:pt x="70675" y="0"/>
                </a:cubicBezTo>
                <a:close/>
              </a:path>
            </a:pathLst>
          </a:custGeom>
          <a:solidFill>
            <a:srgbClr val="C5A06D">
              <a:alpha val="25098"/>
            </a:srgbClr>
          </a:solidFill>
          <a:ln w="12700">
            <a:solidFill>
              <a:srgbClr val="C5A06D">
                <a:alpha val="50196"/>
              </a:srgbClr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78678" y="3835745"/>
            <a:ext cx="11034643" cy="3180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87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用AI重新定义老年健康管理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00765" y="4295154"/>
            <a:ext cx="10990470" cy="2473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从一颗药开始,构建亿级家庭的健康中枢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353391" y="4915038"/>
            <a:ext cx="5601252" cy="1872974"/>
          </a:xfrm>
          <a:custGeom>
            <a:avLst/>
            <a:gdLst/>
            <a:ahLst/>
            <a:cxnLst/>
            <a:rect l="l" t="t" r="r" b="b"/>
            <a:pathLst>
              <a:path w="5601252" h="1872974">
                <a:moveTo>
                  <a:pt x="70686" y="0"/>
                </a:moveTo>
                <a:lnTo>
                  <a:pt x="5530566" y="0"/>
                </a:lnTo>
                <a:cubicBezTo>
                  <a:pt x="5569605" y="0"/>
                  <a:pt x="5601252" y="31647"/>
                  <a:pt x="5601252" y="70686"/>
                </a:cubicBezTo>
                <a:lnTo>
                  <a:pt x="5601252" y="1802288"/>
                </a:lnTo>
                <a:cubicBezTo>
                  <a:pt x="5601252" y="1841327"/>
                  <a:pt x="5569605" y="1872974"/>
                  <a:pt x="5530566" y="1872974"/>
                </a:cubicBezTo>
                <a:lnTo>
                  <a:pt x="70686" y="1872974"/>
                </a:lnTo>
                <a:cubicBezTo>
                  <a:pt x="31647" y="1872974"/>
                  <a:pt x="0" y="1841327"/>
                  <a:pt x="0" y="1802288"/>
                </a:cubicBezTo>
                <a:lnTo>
                  <a:pt x="0" y="70686"/>
                </a:lnTo>
                <a:cubicBezTo>
                  <a:pt x="0" y="31673"/>
                  <a:pt x="31673" y="0"/>
                  <a:pt x="70686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565426" y="5127073"/>
            <a:ext cx="5265530" cy="2473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1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联系我们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583096" y="5551142"/>
            <a:ext cx="141357" cy="141357"/>
          </a:xfrm>
          <a:custGeom>
            <a:avLst/>
            <a:gdLst/>
            <a:ahLst/>
            <a:cxnLst/>
            <a:rect l="l" t="t" r="r" b="b"/>
            <a:pathLst>
              <a:path w="141357" h="141357">
                <a:moveTo>
                  <a:pt x="13252" y="17670"/>
                </a:moveTo>
                <a:cubicBezTo>
                  <a:pt x="5936" y="17670"/>
                  <a:pt x="0" y="23605"/>
                  <a:pt x="0" y="30922"/>
                </a:cubicBezTo>
                <a:cubicBezTo>
                  <a:pt x="0" y="35091"/>
                  <a:pt x="1960" y="39011"/>
                  <a:pt x="5301" y="41523"/>
                </a:cubicBezTo>
                <a:lnTo>
                  <a:pt x="62727" y="84593"/>
                </a:lnTo>
                <a:cubicBezTo>
                  <a:pt x="67448" y="88127"/>
                  <a:pt x="73908" y="88127"/>
                  <a:pt x="78630" y="84593"/>
                </a:cubicBezTo>
                <a:lnTo>
                  <a:pt x="136056" y="41523"/>
                </a:lnTo>
                <a:cubicBezTo>
                  <a:pt x="139396" y="39011"/>
                  <a:pt x="141357" y="35091"/>
                  <a:pt x="141357" y="30922"/>
                </a:cubicBezTo>
                <a:cubicBezTo>
                  <a:pt x="141357" y="23605"/>
                  <a:pt x="135421" y="17670"/>
                  <a:pt x="128104" y="17670"/>
                </a:cubicBezTo>
                <a:lnTo>
                  <a:pt x="13252" y="17670"/>
                </a:lnTo>
                <a:close/>
                <a:moveTo>
                  <a:pt x="0" y="54113"/>
                </a:moveTo>
                <a:lnTo>
                  <a:pt x="0" y="106017"/>
                </a:lnTo>
                <a:cubicBezTo>
                  <a:pt x="0" y="115763"/>
                  <a:pt x="7924" y="123687"/>
                  <a:pt x="17670" y="123687"/>
                </a:cubicBezTo>
                <a:lnTo>
                  <a:pt x="123687" y="123687"/>
                </a:lnTo>
                <a:cubicBezTo>
                  <a:pt x="133433" y="123687"/>
                  <a:pt x="141357" y="115763"/>
                  <a:pt x="141357" y="106017"/>
                </a:cubicBezTo>
                <a:lnTo>
                  <a:pt x="141357" y="54113"/>
                </a:lnTo>
                <a:lnTo>
                  <a:pt x="86581" y="95195"/>
                </a:lnTo>
                <a:cubicBezTo>
                  <a:pt x="77166" y="102263"/>
                  <a:pt x="64190" y="102263"/>
                  <a:pt x="54776" y="95195"/>
                </a:cubicBezTo>
                <a:lnTo>
                  <a:pt x="0" y="54113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7" name="Text 24"/>
          <p:cNvSpPr/>
          <p:nvPr/>
        </p:nvSpPr>
        <p:spPr>
          <a:xfrm>
            <a:off x="848139" y="5515803"/>
            <a:ext cx="1501913" cy="2120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contact@healthai.com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83096" y="5833855"/>
            <a:ext cx="141357" cy="141357"/>
          </a:xfrm>
          <a:custGeom>
            <a:avLst/>
            <a:gdLst/>
            <a:ahLst/>
            <a:cxnLst/>
            <a:rect l="l" t="t" r="r" b="b"/>
            <a:pathLst>
              <a:path w="141357" h="141357">
                <a:moveTo>
                  <a:pt x="44229" y="6902"/>
                </a:moveTo>
                <a:cubicBezTo>
                  <a:pt x="42048" y="1684"/>
                  <a:pt x="36361" y="-1077"/>
                  <a:pt x="30949" y="387"/>
                </a:cubicBezTo>
                <a:lnTo>
                  <a:pt x="29431" y="801"/>
                </a:lnTo>
                <a:cubicBezTo>
                  <a:pt x="11596" y="5660"/>
                  <a:pt x="-3644" y="22943"/>
                  <a:pt x="801" y="43981"/>
                </a:cubicBezTo>
                <a:cubicBezTo>
                  <a:pt x="11043" y="92296"/>
                  <a:pt x="49061" y="130313"/>
                  <a:pt x="97376" y="140556"/>
                </a:cubicBezTo>
                <a:cubicBezTo>
                  <a:pt x="118441" y="145028"/>
                  <a:pt x="135697" y="129761"/>
                  <a:pt x="140556" y="111926"/>
                </a:cubicBezTo>
                <a:lnTo>
                  <a:pt x="140970" y="110407"/>
                </a:lnTo>
                <a:cubicBezTo>
                  <a:pt x="142461" y="104968"/>
                  <a:pt x="139672" y="99281"/>
                  <a:pt x="134482" y="97127"/>
                </a:cubicBezTo>
                <a:lnTo>
                  <a:pt x="107619" y="85946"/>
                </a:lnTo>
                <a:cubicBezTo>
                  <a:pt x="103063" y="84041"/>
                  <a:pt x="97790" y="85366"/>
                  <a:pt x="94643" y="89204"/>
                </a:cubicBezTo>
                <a:lnTo>
                  <a:pt x="83986" y="102235"/>
                </a:lnTo>
                <a:cubicBezTo>
                  <a:pt x="64577" y="92600"/>
                  <a:pt x="48950" y="76476"/>
                  <a:pt x="39977" y="56681"/>
                </a:cubicBezTo>
                <a:lnTo>
                  <a:pt x="52180" y="46742"/>
                </a:lnTo>
                <a:cubicBezTo>
                  <a:pt x="56018" y="43622"/>
                  <a:pt x="57316" y="38348"/>
                  <a:pt x="55438" y="33765"/>
                </a:cubicBezTo>
                <a:lnTo>
                  <a:pt x="44229" y="690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9" name="Text 26"/>
          <p:cNvSpPr/>
          <p:nvPr/>
        </p:nvSpPr>
        <p:spPr>
          <a:xfrm>
            <a:off x="848139" y="5798516"/>
            <a:ext cx="1369391" cy="2120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+86 400-888-8888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600765" y="6116568"/>
            <a:ext cx="106017" cy="141357"/>
          </a:xfrm>
          <a:custGeom>
            <a:avLst/>
            <a:gdLst/>
            <a:ahLst/>
            <a:cxnLst/>
            <a:rect l="l" t="t" r="r" b="b"/>
            <a:pathLst>
              <a:path w="106017" h="141357">
                <a:moveTo>
                  <a:pt x="0" y="52070"/>
                </a:moveTo>
                <a:cubicBezTo>
                  <a:pt x="0" y="23302"/>
                  <a:pt x="23743" y="0"/>
                  <a:pt x="53009" y="0"/>
                </a:cubicBezTo>
                <a:cubicBezTo>
                  <a:pt x="82274" y="0"/>
                  <a:pt x="106017" y="23302"/>
                  <a:pt x="106017" y="52070"/>
                </a:cubicBezTo>
                <a:cubicBezTo>
                  <a:pt x="106017" y="85007"/>
                  <a:pt x="72832" y="124488"/>
                  <a:pt x="58972" y="139534"/>
                </a:cubicBezTo>
                <a:cubicBezTo>
                  <a:pt x="55714" y="143068"/>
                  <a:pt x="50275" y="143068"/>
                  <a:pt x="47018" y="139534"/>
                </a:cubicBezTo>
                <a:cubicBezTo>
                  <a:pt x="33158" y="124488"/>
                  <a:pt x="-28" y="85007"/>
                  <a:pt x="-28" y="52070"/>
                </a:cubicBezTo>
                <a:close/>
                <a:moveTo>
                  <a:pt x="53009" y="70678"/>
                </a:moveTo>
                <a:cubicBezTo>
                  <a:pt x="62761" y="70678"/>
                  <a:pt x="70678" y="62761"/>
                  <a:pt x="70678" y="53009"/>
                </a:cubicBezTo>
                <a:cubicBezTo>
                  <a:pt x="70678" y="43257"/>
                  <a:pt x="62761" y="35339"/>
                  <a:pt x="53009" y="35339"/>
                </a:cubicBezTo>
                <a:cubicBezTo>
                  <a:pt x="43257" y="35339"/>
                  <a:pt x="35339" y="43257"/>
                  <a:pt x="35339" y="53009"/>
                </a:cubicBezTo>
                <a:cubicBezTo>
                  <a:pt x="35339" y="62761"/>
                  <a:pt x="43257" y="70678"/>
                  <a:pt x="53009" y="7067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1" name="Text 28"/>
          <p:cNvSpPr/>
          <p:nvPr/>
        </p:nvSpPr>
        <p:spPr>
          <a:xfrm>
            <a:off x="848139" y="6081229"/>
            <a:ext cx="1404730" cy="2120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北京市朝阳区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6235355" y="4915038"/>
            <a:ext cx="5601252" cy="1872974"/>
          </a:xfrm>
          <a:custGeom>
            <a:avLst/>
            <a:gdLst/>
            <a:ahLst/>
            <a:cxnLst/>
            <a:rect l="l" t="t" r="r" b="b"/>
            <a:pathLst>
              <a:path w="5601252" h="1872974">
                <a:moveTo>
                  <a:pt x="70686" y="0"/>
                </a:moveTo>
                <a:lnTo>
                  <a:pt x="5530566" y="0"/>
                </a:lnTo>
                <a:cubicBezTo>
                  <a:pt x="5569605" y="0"/>
                  <a:pt x="5601252" y="31647"/>
                  <a:pt x="5601252" y="70686"/>
                </a:cubicBezTo>
                <a:lnTo>
                  <a:pt x="5601252" y="1802288"/>
                </a:lnTo>
                <a:cubicBezTo>
                  <a:pt x="5601252" y="1841327"/>
                  <a:pt x="5569605" y="1872974"/>
                  <a:pt x="5530566" y="1872974"/>
                </a:cubicBezTo>
                <a:lnTo>
                  <a:pt x="70686" y="1872974"/>
                </a:lnTo>
                <a:cubicBezTo>
                  <a:pt x="31647" y="1872974"/>
                  <a:pt x="0" y="1841327"/>
                  <a:pt x="0" y="1802288"/>
                </a:cubicBezTo>
                <a:lnTo>
                  <a:pt x="0" y="70686"/>
                </a:lnTo>
                <a:cubicBezTo>
                  <a:pt x="0" y="31673"/>
                  <a:pt x="31673" y="0"/>
                  <a:pt x="70686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6447390" y="5127073"/>
            <a:ext cx="5265530" cy="2473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1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公司信息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6482729" y="5551142"/>
            <a:ext cx="106017" cy="141357"/>
          </a:xfrm>
          <a:custGeom>
            <a:avLst/>
            <a:gdLst/>
            <a:ahLst/>
            <a:cxnLst/>
            <a:rect l="l" t="t" r="r" b="b"/>
            <a:pathLst>
              <a:path w="106017" h="141357">
                <a:moveTo>
                  <a:pt x="17670" y="0"/>
                </a:moveTo>
                <a:cubicBezTo>
                  <a:pt x="7924" y="0"/>
                  <a:pt x="0" y="7924"/>
                  <a:pt x="0" y="17670"/>
                </a:cubicBezTo>
                <a:lnTo>
                  <a:pt x="0" y="123687"/>
                </a:lnTo>
                <a:cubicBezTo>
                  <a:pt x="0" y="133433"/>
                  <a:pt x="7924" y="141357"/>
                  <a:pt x="17670" y="141357"/>
                </a:cubicBezTo>
                <a:lnTo>
                  <a:pt x="88348" y="141357"/>
                </a:lnTo>
                <a:cubicBezTo>
                  <a:pt x="98094" y="141357"/>
                  <a:pt x="106017" y="133433"/>
                  <a:pt x="106017" y="123687"/>
                </a:cubicBezTo>
                <a:lnTo>
                  <a:pt x="106017" y="17670"/>
                </a:lnTo>
                <a:cubicBezTo>
                  <a:pt x="106017" y="7924"/>
                  <a:pt x="98094" y="0"/>
                  <a:pt x="88348" y="0"/>
                </a:cubicBezTo>
                <a:lnTo>
                  <a:pt x="17670" y="0"/>
                </a:lnTo>
                <a:close/>
                <a:moveTo>
                  <a:pt x="48591" y="97183"/>
                </a:moveTo>
                <a:lnTo>
                  <a:pt x="57426" y="97183"/>
                </a:lnTo>
                <a:cubicBezTo>
                  <a:pt x="62313" y="97183"/>
                  <a:pt x="66261" y="101131"/>
                  <a:pt x="66261" y="106017"/>
                </a:cubicBezTo>
                <a:lnTo>
                  <a:pt x="66261" y="128104"/>
                </a:lnTo>
                <a:lnTo>
                  <a:pt x="39757" y="128104"/>
                </a:lnTo>
                <a:lnTo>
                  <a:pt x="39757" y="106017"/>
                </a:lnTo>
                <a:cubicBezTo>
                  <a:pt x="39757" y="101131"/>
                  <a:pt x="43705" y="97183"/>
                  <a:pt x="48591" y="97183"/>
                </a:cubicBezTo>
                <a:close/>
                <a:moveTo>
                  <a:pt x="26504" y="30922"/>
                </a:moveTo>
                <a:cubicBezTo>
                  <a:pt x="26504" y="28492"/>
                  <a:pt x="28492" y="26504"/>
                  <a:pt x="30922" y="26504"/>
                </a:cubicBezTo>
                <a:lnTo>
                  <a:pt x="39757" y="26504"/>
                </a:lnTo>
                <a:cubicBezTo>
                  <a:pt x="42186" y="26504"/>
                  <a:pt x="44174" y="28492"/>
                  <a:pt x="44174" y="30922"/>
                </a:cubicBezTo>
                <a:lnTo>
                  <a:pt x="44174" y="39757"/>
                </a:lnTo>
                <a:cubicBezTo>
                  <a:pt x="44174" y="42186"/>
                  <a:pt x="42186" y="44174"/>
                  <a:pt x="39757" y="44174"/>
                </a:cubicBezTo>
                <a:lnTo>
                  <a:pt x="30922" y="44174"/>
                </a:lnTo>
                <a:cubicBezTo>
                  <a:pt x="28492" y="44174"/>
                  <a:pt x="26504" y="42186"/>
                  <a:pt x="26504" y="39757"/>
                </a:cubicBezTo>
                <a:lnTo>
                  <a:pt x="26504" y="30922"/>
                </a:lnTo>
                <a:close/>
                <a:moveTo>
                  <a:pt x="66261" y="26504"/>
                </a:moveTo>
                <a:lnTo>
                  <a:pt x="75096" y="26504"/>
                </a:lnTo>
                <a:cubicBezTo>
                  <a:pt x="77525" y="26504"/>
                  <a:pt x="79513" y="28492"/>
                  <a:pt x="79513" y="30922"/>
                </a:cubicBezTo>
                <a:lnTo>
                  <a:pt x="79513" y="39757"/>
                </a:lnTo>
                <a:cubicBezTo>
                  <a:pt x="79513" y="42186"/>
                  <a:pt x="77525" y="44174"/>
                  <a:pt x="75096" y="44174"/>
                </a:cubicBezTo>
                <a:lnTo>
                  <a:pt x="66261" y="44174"/>
                </a:lnTo>
                <a:cubicBezTo>
                  <a:pt x="63831" y="44174"/>
                  <a:pt x="61843" y="42186"/>
                  <a:pt x="61843" y="39757"/>
                </a:cubicBezTo>
                <a:lnTo>
                  <a:pt x="61843" y="30922"/>
                </a:lnTo>
                <a:cubicBezTo>
                  <a:pt x="61843" y="28492"/>
                  <a:pt x="63831" y="26504"/>
                  <a:pt x="66261" y="26504"/>
                </a:cubicBezTo>
                <a:close/>
                <a:moveTo>
                  <a:pt x="26504" y="66261"/>
                </a:moveTo>
                <a:cubicBezTo>
                  <a:pt x="26504" y="63831"/>
                  <a:pt x="28492" y="61843"/>
                  <a:pt x="30922" y="61843"/>
                </a:cubicBezTo>
                <a:lnTo>
                  <a:pt x="39757" y="61843"/>
                </a:lnTo>
                <a:cubicBezTo>
                  <a:pt x="42186" y="61843"/>
                  <a:pt x="44174" y="63831"/>
                  <a:pt x="44174" y="66261"/>
                </a:cubicBezTo>
                <a:lnTo>
                  <a:pt x="44174" y="75096"/>
                </a:lnTo>
                <a:cubicBezTo>
                  <a:pt x="44174" y="77525"/>
                  <a:pt x="42186" y="79513"/>
                  <a:pt x="39757" y="79513"/>
                </a:cubicBezTo>
                <a:lnTo>
                  <a:pt x="30922" y="79513"/>
                </a:lnTo>
                <a:cubicBezTo>
                  <a:pt x="28492" y="79513"/>
                  <a:pt x="26504" y="77525"/>
                  <a:pt x="26504" y="75096"/>
                </a:cubicBezTo>
                <a:lnTo>
                  <a:pt x="26504" y="66261"/>
                </a:lnTo>
                <a:close/>
                <a:moveTo>
                  <a:pt x="66261" y="61843"/>
                </a:moveTo>
                <a:lnTo>
                  <a:pt x="75096" y="61843"/>
                </a:lnTo>
                <a:cubicBezTo>
                  <a:pt x="77525" y="61843"/>
                  <a:pt x="79513" y="63831"/>
                  <a:pt x="79513" y="66261"/>
                </a:cubicBezTo>
                <a:lnTo>
                  <a:pt x="79513" y="75096"/>
                </a:lnTo>
                <a:cubicBezTo>
                  <a:pt x="79513" y="77525"/>
                  <a:pt x="77525" y="79513"/>
                  <a:pt x="75096" y="79513"/>
                </a:cubicBezTo>
                <a:lnTo>
                  <a:pt x="66261" y="79513"/>
                </a:lnTo>
                <a:cubicBezTo>
                  <a:pt x="63831" y="79513"/>
                  <a:pt x="61843" y="77525"/>
                  <a:pt x="61843" y="75096"/>
                </a:cubicBezTo>
                <a:lnTo>
                  <a:pt x="61843" y="66261"/>
                </a:lnTo>
                <a:cubicBezTo>
                  <a:pt x="61843" y="63831"/>
                  <a:pt x="63831" y="61843"/>
                  <a:pt x="66261" y="6184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Text 32"/>
          <p:cNvSpPr/>
          <p:nvPr/>
        </p:nvSpPr>
        <p:spPr>
          <a:xfrm>
            <a:off x="6730103" y="5515803"/>
            <a:ext cx="2199861" cy="2120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Company: PAUHEX Systems, Inc.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6473894" y="5833855"/>
            <a:ext cx="123687" cy="141357"/>
          </a:xfrm>
          <a:custGeom>
            <a:avLst/>
            <a:gdLst/>
            <a:ahLst/>
            <a:cxnLst/>
            <a:rect l="l" t="t" r="r" b="b"/>
            <a:pathLst>
              <a:path w="123687" h="141357">
                <a:moveTo>
                  <a:pt x="8835" y="0"/>
                </a:moveTo>
                <a:cubicBezTo>
                  <a:pt x="13722" y="0"/>
                  <a:pt x="17670" y="3948"/>
                  <a:pt x="17670" y="8835"/>
                </a:cubicBezTo>
                <a:lnTo>
                  <a:pt x="17670" y="13252"/>
                </a:lnTo>
                <a:lnTo>
                  <a:pt x="36720" y="8503"/>
                </a:lnTo>
                <a:cubicBezTo>
                  <a:pt x="47238" y="5881"/>
                  <a:pt x="58337" y="7095"/>
                  <a:pt x="68055" y="11955"/>
                </a:cubicBezTo>
                <a:cubicBezTo>
                  <a:pt x="80838" y="18360"/>
                  <a:pt x="95885" y="18360"/>
                  <a:pt x="108668" y="11955"/>
                </a:cubicBezTo>
                <a:lnTo>
                  <a:pt x="111318" y="10629"/>
                </a:lnTo>
                <a:cubicBezTo>
                  <a:pt x="117006" y="7758"/>
                  <a:pt x="123687" y="11899"/>
                  <a:pt x="123687" y="18249"/>
                </a:cubicBezTo>
                <a:lnTo>
                  <a:pt x="123687" y="28216"/>
                </a:lnTo>
                <a:lnTo>
                  <a:pt x="111346" y="32689"/>
                </a:lnTo>
                <a:cubicBezTo>
                  <a:pt x="99529" y="36996"/>
                  <a:pt x="86498" y="36526"/>
                  <a:pt x="75013" y="31419"/>
                </a:cubicBezTo>
                <a:lnTo>
                  <a:pt x="70568" y="29431"/>
                </a:lnTo>
                <a:cubicBezTo>
                  <a:pt x="64963" y="26946"/>
                  <a:pt x="59027" y="25372"/>
                  <a:pt x="53009" y="24765"/>
                </a:cubicBezTo>
                <a:lnTo>
                  <a:pt x="53009" y="33655"/>
                </a:lnTo>
                <a:cubicBezTo>
                  <a:pt x="57813" y="34235"/>
                  <a:pt x="62506" y="35505"/>
                  <a:pt x="66979" y="37493"/>
                </a:cubicBezTo>
                <a:lnTo>
                  <a:pt x="71424" y="39480"/>
                </a:lnTo>
                <a:cubicBezTo>
                  <a:pt x="85007" y="45527"/>
                  <a:pt x="100413" y="46051"/>
                  <a:pt x="114383" y="40971"/>
                </a:cubicBezTo>
                <a:lnTo>
                  <a:pt x="123687" y="37575"/>
                </a:lnTo>
                <a:lnTo>
                  <a:pt x="123687" y="54693"/>
                </a:lnTo>
                <a:lnTo>
                  <a:pt x="111346" y="59165"/>
                </a:lnTo>
                <a:cubicBezTo>
                  <a:pt x="99529" y="63472"/>
                  <a:pt x="86498" y="63003"/>
                  <a:pt x="75013" y="57895"/>
                </a:cubicBezTo>
                <a:lnTo>
                  <a:pt x="70568" y="55908"/>
                </a:lnTo>
                <a:cubicBezTo>
                  <a:pt x="59469" y="50966"/>
                  <a:pt x="47100" y="49696"/>
                  <a:pt x="35201" y="52236"/>
                </a:cubicBezTo>
                <a:lnTo>
                  <a:pt x="17670" y="55990"/>
                </a:lnTo>
                <a:lnTo>
                  <a:pt x="17670" y="65018"/>
                </a:lnTo>
                <a:lnTo>
                  <a:pt x="37051" y="60850"/>
                </a:lnTo>
                <a:cubicBezTo>
                  <a:pt x="47100" y="58696"/>
                  <a:pt x="57564" y="59773"/>
                  <a:pt x="66979" y="63969"/>
                </a:cubicBezTo>
                <a:lnTo>
                  <a:pt x="71424" y="65957"/>
                </a:lnTo>
                <a:cubicBezTo>
                  <a:pt x="85007" y="72003"/>
                  <a:pt x="100413" y="72528"/>
                  <a:pt x="114383" y="67448"/>
                </a:cubicBezTo>
                <a:lnTo>
                  <a:pt x="123687" y="64052"/>
                </a:lnTo>
                <a:lnTo>
                  <a:pt x="123687" y="81142"/>
                </a:lnTo>
                <a:lnTo>
                  <a:pt x="111346" y="85615"/>
                </a:lnTo>
                <a:cubicBezTo>
                  <a:pt x="99529" y="89922"/>
                  <a:pt x="86498" y="89452"/>
                  <a:pt x="75013" y="84345"/>
                </a:cubicBezTo>
                <a:lnTo>
                  <a:pt x="70568" y="82357"/>
                </a:lnTo>
                <a:cubicBezTo>
                  <a:pt x="59469" y="77415"/>
                  <a:pt x="47100" y="76145"/>
                  <a:pt x="35201" y="78685"/>
                </a:cubicBezTo>
                <a:lnTo>
                  <a:pt x="17670" y="82440"/>
                </a:lnTo>
                <a:lnTo>
                  <a:pt x="17670" y="91468"/>
                </a:lnTo>
                <a:lnTo>
                  <a:pt x="37051" y="87299"/>
                </a:lnTo>
                <a:cubicBezTo>
                  <a:pt x="47100" y="85145"/>
                  <a:pt x="57564" y="86222"/>
                  <a:pt x="66979" y="90418"/>
                </a:cubicBezTo>
                <a:lnTo>
                  <a:pt x="71424" y="92406"/>
                </a:lnTo>
                <a:cubicBezTo>
                  <a:pt x="85007" y="98453"/>
                  <a:pt x="100413" y="98977"/>
                  <a:pt x="114383" y="93897"/>
                </a:cubicBezTo>
                <a:lnTo>
                  <a:pt x="123687" y="90501"/>
                </a:lnTo>
                <a:lnTo>
                  <a:pt x="123687" y="99750"/>
                </a:lnTo>
                <a:cubicBezTo>
                  <a:pt x="123687" y="103422"/>
                  <a:pt x="121395" y="106735"/>
                  <a:pt x="117944" y="108033"/>
                </a:cubicBezTo>
                <a:lnTo>
                  <a:pt x="108364" y="111622"/>
                </a:lnTo>
                <a:cubicBezTo>
                  <a:pt x="95609" y="116398"/>
                  <a:pt x="81418" y="115653"/>
                  <a:pt x="69243" y="109579"/>
                </a:cubicBezTo>
                <a:cubicBezTo>
                  <a:pt x="58779" y="104333"/>
                  <a:pt x="46769" y="103036"/>
                  <a:pt x="35422" y="105879"/>
                </a:cubicBezTo>
                <a:lnTo>
                  <a:pt x="17670" y="110435"/>
                </a:lnTo>
                <a:lnTo>
                  <a:pt x="17670" y="132522"/>
                </a:lnTo>
                <a:cubicBezTo>
                  <a:pt x="17670" y="137408"/>
                  <a:pt x="13722" y="141357"/>
                  <a:pt x="8835" y="141357"/>
                </a:cubicBezTo>
                <a:cubicBezTo>
                  <a:pt x="3948" y="141357"/>
                  <a:pt x="0" y="137408"/>
                  <a:pt x="0" y="132522"/>
                </a:cubicBezTo>
                <a:lnTo>
                  <a:pt x="0" y="8835"/>
                </a:lnTo>
                <a:cubicBezTo>
                  <a:pt x="0" y="3948"/>
                  <a:pt x="3948" y="0"/>
                  <a:pt x="8835" y="0"/>
                </a:cubicBezTo>
                <a:close/>
                <a:moveTo>
                  <a:pt x="30922" y="26504"/>
                </a:moveTo>
                <a:cubicBezTo>
                  <a:pt x="30922" y="24066"/>
                  <a:pt x="28942" y="22087"/>
                  <a:pt x="26504" y="22087"/>
                </a:cubicBezTo>
                <a:cubicBezTo>
                  <a:pt x="24066" y="22087"/>
                  <a:pt x="22087" y="24066"/>
                  <a:pt x="22087" y="26504"/>
                </a:cubicBezTo>
                <a:cubicBezTo>
                  <a:pt x="22087" y="28942"/>
                  <a:pt x="24066" y="30922"/>
                  <a:pt x="26504" y="30922"/>
                </a:cubicBezTo>
                <a:cubicBezTo>
                  <a:pt x="28942" y="30922"/>
                  <a:pt x="30922" y="28942"/>
                  <a:pt x="30922" y="26504"/>
                </a:cubicBezTo>
                <a:close/>
                <a:moveTo>
                  <a:pt x="39757" y="26504"/>
                </a:moveTo>
                <a:cubicBezTo>
                  <a:pt x="42195" y="26504"/>
                  <a:pt x="44174" y="24525"/>
                  <a:pt x="44174" y="22087"/>
                </a:cubicBezTo>
                <a:cubicBezTo>
                  <a:pt x="44174" y="19649"/>
                  <a:pt x="42195" y="17670"/>
                  <a:pt x="39757" y="17670"/>
                </a:cubicBezTo>
                <a:cubicBezTo>
                  <a:pt x="37318" y="17670"/>
                  <a:pt x="35339" y="19649"/>
                  <a:pt x="35339" y="22087"/>
                </a:cubicBezTo>
                <a:cubicBezTo>
                  <a:pt x="35339" y="24525"/>
                  <a:pt x="37318" y="26504"/>
                  <a:pt x="39757" y="26504"/>
                </a:cubicBezTo>
                <a:close/>
                <a:moveTo>
                  <a:pt x="30922" y="39757"/>
                </a:moveTo>
                <a:cubicBezTo>
                  <a:pt x="30922" y="37318"/>
                  <a:pt x="28942" y="35339"/>
                  <a:pt x="26504" y="35339"/>
                </a:cubicBezTo>
                <a:cubicBezTo>
                  <a:pt x="24066" y="35339"/>
                  <a:pt x="22087" y="37318"/>
                  <a:pt x="22087" y="39757"/>
                </a:cubicBezTo>
                <a:cubicBezTo>
                  <a:pt x="22087" y="42195"/>
                  <a:pt x="24066" y="44174"/>
                  <a:pt x="26504" y="44174"/>
                </a:cubicBezTo>
                <a:cubicBezTo>
                  <a:pt x="28942" y="44174"/>
                  <a:pt x="30922" y="42195"/>
                  <a:pt x="30922" y="39757"/>
                </a:cubicBezTo>
                <a:close/>
                <a:moveTo>
                  <a:pt x="39757" y="39757"/>
                </a:moveTo>
                <a:cubicBezTo>
                  <a:pt x="42195" y="39757"/>
                  <a:pt x="44174" y="37777"/>
                  <a:pt x="44174" y="35339"/>
                </a:cubicBezTo>
                <a:cubicBezTo>
                  <a:pt x="44174" y="32901"/>
                  <a:pt x="42195" y="30922"/>
                  <a:pt x="39757" y="30922"/>
                </a:cubicBezTo>
                <a:cubicBezTo>
                  <a:pt x="37318" y="30922"/>
                  <a:pt x="35339" y="32901"/>
                  <a:pt x="35339" y="35339"/>
                </a:cubicBezTo>
                <a:cubicBezTo>
                  <a:pt x="35339" y="37777"/>
                  <a:pt x="37318" y="39757"/>
                  <a:pt x="39757" y="3975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7" name="Text 34"/>
          <p:cNvSpPr/>
          <p:nvPr/>
        </p:nvSpPr>
        <p:spPr>
          <a:xfrm>
            <a:off x="6730103" y="5798516"/>
            <a:ext cx="1846470" cy="2120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Brand Origin: United States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6465059" y="6116568"/>
            <a:ext cx="141357" cy="141357"/>
          </a:xfrm>
          <a:custGeom>
            <a:avLst/>
            <a:gdLst/>
            <a:ahLst/>
            <a:cxnLst/>
            <a:rect l="l" t="t" r="r" b="b"/>
            <a:pathLst>
              <a:path w="141357" h="141357">
                <a:moveTo>
                  <a:pt x="70678" y="0"/>
                </a:moveTo>
                <a:cubicBezTo>
                  <a:pt x="71948" y="0"/>
                  <a:pt x="73218" y="276"/>
                  <a:pt x="74378" y="801"/>
                </a:cubicBezTo>
                <a:lnTo>
                  <a:pt x="126393" y="22860"/>
                </a:lnTo>
                <a:cubicBezTo>
                  <a:pt x="132467" y="25428"/>
                  <a:pt x="136994" y="31419"/>
                  <a:pt x="136967" y="38652"/>
                </a:cubicBezTo>
                <a:cubicBezTo>
                  <a:pt x="136829" y="66040"/>
                  <a:pt x="125564" y="116150"/>
                  <a:pt x="77995" y="138927"/>
                </a:cubicBezTo>
                <a:cubicBezTo>
                  <a:pt x="73384" y="141136"/>
                  <a:pt x="68028" y="141136"/>
                  <a:pt x="63417" y="138927"/>
                </a:cubicBezTo>
                <a:cubicBezTo>
                  <a:pt x="15820" y="116150"/>
                  <a:pt x="4583" y="66040"/>
                  <a:pt x="4445" y="38652"/>
                </a:cubicBezTo>
                <a:cubicBezTo>
                  <a:pt x="4417" y="31419"/>
                  <a:pt x="8945" y="25428"/>
                  <a:pt x="15019" y="22860"/>
                </a:cubicBezTo>
                <a:lnTo>
                  <a:pt x="67006" y="801"/>
                </a:lnTo>
                <a:cubicBezTo>
                  <a:pt x="68166" y="276"/>
                  <a:pt x="69408" y="0"/>
                  <a:pt x="70678" y="0"/>
                </a:cubicBezTo>
                <a:close/>
                <a:moveTo>
                  <a:pt x="70678" y="18443"/>
                </a:moveTo>
                <a:lnTo>
                  <a:pt x="70678" y="122831"/>
                </a:lnTo>
                <a:cubicBezTo>
                  <a:pt x="108778" y="104388"/>
                  <a:pt x="119021" y="63528"/>
                  <a:pt x="119270" y="39066"/>
                </a:cubicBezTo>
                <a:lnTo>
                  <a:pt x="70678" y="18470"/>
                </a:lnTo>
                <a:lnTo>
                  <a:pt x="70678" y="1847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9" name="Text 36"/>
          <p:cNvSpPr/>
          <p:nvPr/>
        </p:nvSpPr>
        <p:spPr>
          <a:xfrm>
            <a:off x="6730103" y="6081229"/>
            <a:ext cx="2058504" cy="2120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 Headquarters: United States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6465059" y="6399282"/>
            <a:ext cx="141357" cy="141357"/>
          </a:xfrm>
          <a:custGeom>
            <a:avLst/>
            <a:gdLst/>
            <a:ahLst/>
            <a:cxnLst/>
            <a:rect l="l" t="t" r="r" b="b"/>
            <a:pathLst>
              <a:path w="141357" h="141357">
                <a:moveTo>
                  <a:pt x="97155" y="77304"/>
                </a:moveTo>
                <a:lnTo>
                  <a:pt x="44450" y="77304"/>
                </a:lnTo>
                <a:cubicBezTo>
                  <a:pt x="45251" y="95112"/>
                  <a:pt x="49199" y="111512"/>
                  <a:pt x="54803" y="123521"/>
                </a:cubicBezTo>
                <a:cubicBezTo>
                  <a:pt x="57951" y="130285"/>
                  <a:pt x="61347" y="135062"/>
                  <a:pt x="64494" y="137988"/>
                </a:cubicBezTo>
                <a:cubicBezTo>
                  <a:pt x="67586" y="140887"/>
                  <a:pt x="69712" y="141357"/>
                  <a:pt x="70816" y="141357"/>
                </a:cubicBezTo>
                <a:cubicBezTo>
                  <a:pt x="71921" y="141357"/>
                  <a:pt x="74047" y="140887"/>
                  <a:pt x="77139" y="137988"/>
                </a:cubicBezTo>
                <a:cubicBezTo>
                  <a:pt x="80286" y="135062"/>
                  <a:pt x="83682" y="130258"/>
                  <a:pt x="86829" y="123521"/>
                </a:cubicBezTo>
                <a:cubicBezTo>
                  <a:pt x="92434" y="111512"/>
                  <a:pt x="96382" y="95112"/>
                  <a:pt x="97183" y="77304"/>
                </a:cubicBezTo>
                <a:close/>
                <a:moveTo>
                  <a:pt x="44422" y="64052"/>
                </a:moveTo>
                <a:lnTo>
                  <a:pt x="97127" y="64052"/>
                </a:lnTo>
                <a:cubicBezTo>
                  <a:pt x="96354" y="46245"/>
                  <a:pt x="92406" y="29845"/>
                  <a:pt x="86802" y="17835"/>
                </a:cubicBezTo>
                <a:cubicBezTo>
                  <a:pt x="83654" y="11099"/>
                  <a:pt x="80258" y="6295"/>
                  <a:pt x="77111" y="3368"/>
                </a:cubicBezTo>
                <a:cubicBezTo>
                  <a:pt x="74019" y="469"/>
                  <a:pt x="71893" y="0"/>
                  <a:pt x="70789" y="0"/>
                </a:cubicBezTo>
                <a:cubicBezTo>
                  <a:pt x="69684" y="0"/>
                  <a:pt x="67558" y="469"/>
                  <a:pt x="64466" y="3368"/>
                </a:cubicBezTo>
                <a:cubicBezTo>
                  <a:pt x="61319" y="6295"/>
                  <a:pt x="57923" y="11099"/>
                  <a:pt x="54776" y="17835"/>
                </a:cubicBezTo>
                <a:cubicBezTo>
                  <a:pt x="49171" y="29845"/>
                  <a:pt x="45223" y="46245"/>
                  <a:pt x="44422" y="64052"/>
                </a:cubicBezTo>
                <a:close/>
                <a:moveTo>
                  <a:pt x="31170" y="64052"/>
                </a:moveTo>
                <a:cubicBezTo>
                  <a:pt x="32137" y="40419"/>
                  <a:pt x="38238" y="18470"/>
                  <a:pt x="47156" y="4058"/>
                </a:cubicBezTo>
                <a:cubicBezTo>
                  <a:pt x="21728" y="13059"/>
                  <a:pt x="3009" y="36223"/>
                  <a:pt x="414" y="64052"/>
                </a:cubicBezTo>
                <a:lnTo>
                  <a:pt x="31170" y="64052"/>
                </a:lnTo>
                <a:close/>
                <a:moveTo>
                  <a:pt x="414" y="77304"/>
                </a:moveTo>
                <a:cubicBezTo>
                  <a:pt x="3009" y="105134"/>
                  <a:pt x="21728" y="128298"/>
                  <a:pt x="47156" y="137298"/>
                </a:cubicBezTo>
                <a:cubicBezTo>
                  <a:pt x="38238" y="122886"/>
                  <a:pt x="32137" y="100937"/>
                  <a:pt x="31170" y="77304"/>
                </a:cubicBezTo>
                <a:lnTo>
                  <a:pt x="414" y="77304"/>
                </a:lnTo>
                <a:close/>
                <a:moveTo>
                  <a:pt x="110407" y="77304"/>
                </a:moveTo>
                <a:cubicBezTo>
                  <a:pt x="109441" y="100937"/>
                  <a:pt x="103339" y="122886"/>
                  <a:pt x="94422" y="137298"/>
                </a:cubicBezTo>
                <a:cubicBezTo>
                  <a:pt x="119849" y="128270"/>
                  <a:pt x="138568" y="105134"/>
                  <a:pt x="141163" y="77304"/>
                </a:cubicBezTo>
                <a:lnTo>
                  <a:pt x="110407" y="77304"/>
                </a:lnTo>
                <a:close/>
                <a:moveTo>
                  <a:pt x="141163" y="64052"/>
                </a:moveTo>
                <a:cubicBezTo>
                  <a:pt x="138568" y="36223"/>
                  <a:pt x="119849" y="13059"/>
                  <a:pt x="94422" y="4058"/>
                </a:cubicBezTo>
                <a:cubicBezTo>
                  <a:pt x="103339" y="18470"/>
                  <a:pt x="109441" y="40419"/>
                  <a:pt x="110407" y="64052"/>
                </a:cubicBezTo>
                <a:lnTo>
                  <a:pt x="141163" y="6405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1" name="Text 38"/>
          <p:cNvSpPr/>
          <p:nvPr/>
        </p:nvSpPr>
        <p:spPr>
          <a:xfrm>
            <a:off x="6730103" y="6363942"/>
            <a:ext cx="2579757" cy="2120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Website: www.pauhex.com (launching)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1857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Company Overview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PAUHEX: 美国技术+中国工程化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371600"/>
            <a:ext cx="11410950" cy="1390650"/>
          </a:xfrm>
          <a:custGeom>
            <a:avLst/>
            <a:gdLst/>
            <a:ahLst/>
            <a:cxnLst/>
            <a:rect l="l" t="t" r="r" b="b"/>
            <a:pathLst>
              <a:path w="11410950" h="1390650">
                <a:moveTo>
                  <a:pt x="38100" y="0"/>
                </a:moveTo>
                <a:lnTo>
                  <a:pt x="11334756" y="0"/>
                </a:lnTo>
                <a:cubicBezTo>
                  <a:pt x="11376809" y="0"/>
                  <a:pt x="11410950" y="34141"/>
                  <a:pt x="11410950" y="76194"/>
                </a:cubicBezTo>
                <a:lnTo>
                  <a:pt x="11410950" y="1314456"/>
                </a:lnTo>
                <a:cubicBezTo>
                  <a:pt x="11410950" y="1356509"/>
                  <a:pt x="11376809" y="1390650"/>
                  <a:pt x="11334756" y="1390650"/>
                </a:cubicBezTo>
                <a:lnTo>
                  <a:pt x="38100" y="1390650"/>
                </a:lnTo>
                <a:cubicBezTo>
                  <a:pt x="17072" y="1390650"/>
                  <a:pt x="0" y="1373578"/>
                  <a:pt x="0" y="1352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14902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371600"/>
            <a:ext cx="38100" cy="1390650"/>
          </a:xfrm>
          <a:custGeom>
            <a:avLst/>
            <a:gdLst/>
            <a:ahLst/>
            <a:cxnLst/>
            <a:rect l="l" t="t" r="r" b="b"/>
            <a:pathLst>
              <a:path w="38100" h="1390650">
                <a:moveTo>
                  <a:pt x="38100" y="0"/>
                </a:moveTo>
                <a:lnTo>
                  <a:pt x="38100" y="0"/>
                </a:lnTo>
                <a:lnTo>
                  <a:pt x="38100" y="1390650"/>
                </a:lnTo>
                <a:lnTo>
                  <a:pt x="38100" y="1390650"/>
                </a:lnTo>
                <a:cubicBezTo>
                  <a:pt x="17072" y="1390650"/>
                  <a:pt x="0" y="1373578"/>
                  <a:pt x="0" y="1352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Text 5"/>
          <p:cNvSpPr/>
          <p:nvPr/>
        </p:nvSpPr>
        <p:spPr>
          <a:xfrm>
            <a:off x="647700" y="1600200"/>
            <a:ext cx="11029950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PAUHEX是一家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C5A06D"/>
                </a:solidFill>
                <a:highlight>
                  <a:srgbClr val="C5A06D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以美国核心技术与知识产权为基础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,由拥有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C5A06D"/>
                </a:solidFill>
                <a:highlight>
                  <a:srgbClr val="C5A06D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20+年AI系统工程与医疗级硬件经验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的工程团队打造,在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C5A06D"/>
                </a:solidFill>
                <a:highlight>
                  <a:srgbClr val="C5A06D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海南保税区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完成工程化与规模化制造,以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C5A06D"/>
                </a:solidFill>
                <a:highlight>
                  <a:srgbClr val="C5A06D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高附加值外资品牌形态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进入中国市场,通过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C5A06D"/>
                </a:solidFill>
                <a:highlight>
                  <a:srgbClr val="C5A06D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AI硬件产品矩阵切入银发老年护理场景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,并逐步构建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C5A06D"/>
                </a:solidFill>
                <a:highlight>
                  <a:srgbClr val="C5A06D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中国适老化智能AI生态平台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的系统型公司。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2947988"/>
            <a:ext cx="4476750" cy="2628900"/>
          </a:xfrm>
          <a:custGeom>
            <a:avLst/>
            <a:gdLst/>
            <a:ahLst/>
            <a:cxnLst/>
            <a:rect l="l" t="t" r="r" b="b"/>
            <a:pathLst>
              <a:path w="4476750" h="2628900">
                <a:moveTo>
                  <a:pt x="76212" y="0"/>
                </a:moveTo>
                <a:lnTo>
                  <a:pt x="4400538" y="0"/>
                </a:lnTo>
                <a:cubicBezTo>
                  <a:pt x="4442629" y="0"/>
                  <a:pt x="4476750" y="34121"/>
                  <a:pt x="4476750" y="76212"/>
                </a:cubicBezTo>
                <a:lnTo>
                  <a:pt x="4476750" y="2552688"/>
                </a:lnTo>
                <a:cubicBezTo>
                  <a:pt x="4476750" y="2594779"/>
                  <a:pt x="4442629" y="2628900"/>
                  <a:pt x="4400538" y="2628900"/>
                </a:cubicBezTo>
                <a:lnTo>
                  <a:pt x="76212" y="2628900"/>
                </a:lnTo>
                <a:cubicBezTo>
                  <a:pt x="34121" y="2628900"/>
                  <a:pt x="0" y="2594779"/>
                  <a:pt x="0" y="2552688"/>
                </a:cubicBezTo>
                <a:lnTo>
                  <a:pt x="0" y="76212"/>
                </a:lnTo>
                <a:cubicBezTo>
                  <a:pt x="0" y="34149"/>
                  <a:pt x="34149" y="0"/>
                  <a:pt x="76212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665559" y="3186113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17859" y="0"/>
                </a:moveTo>
                <a:cubicBezTo>
                  <a:pt x="27738" y="0"/>
                  <a:pt x="35719" y="7981"/>
                  <a:pt x="35719" y="17859"/>
                </a:cubicBezTo>
                <a:lnTo>
                  <a:pt x="35719" y="26789"/>
                </a:lnTo>
                <a:lnTo>
                  <a:pt x="74228" y="17190"/>
                </a:lnTo>
                <a:cubicBezTo>
                  <a:pt x="95492" y="11888"/>
                  <a:pt x="117928" y="14343"/>
                  <a:pt x="137573" y="24166"/>
                </a:cubicBezTo>
                <a:cubicBezTo>
                  <a:pt x="163413" y="37114"/>
                  <a:pt x="193830" y="37114"/>
                  <a:pt x="219670" y="24166"/>
                </a:cubicBezTo>
                <a:lnTo>
                  <a:pt x="225028" y="21487"/>
                </a:lnTo>
                <a:cubicBezTo>
                  <a:pt x="236525" y="15683"/>
                  <a:pt x="250031" y="24054"/>
                  <a:pt x="250031" y="36891"/>
                </a:cubicBezTo>
                <a:lnTo>
                  <a:pt x="250031" y="57038"/>
                </a:lnTo>
                <a:lnTo>
                  <a:pt x="225084" y="66080"/>
                </a:lnTo>
                <a:cubicBezTo>
                  <a:pt x="201197" y="74786"/>
                  <a:pt x="174854" y="73837"/>
                  <a:pt x="151637" y="63512"/>
                </a:cubicBezTo>
                <a:lnTo>
                  <a:pt x="142652" y="59494"/>
                </a:lnTo>
                <a:cubicBezTo>
                  <a:pt x="131322" y="54471"/>
                  <a:pt x="119323" y="51290"/>
                  <a:pt x="107156" y="50062"/>
                </a:cubicBezTo>
                <a:lnTo>
                  <a:pt x="107156" y="68033"/>
                </a:lnTo>
                <a:cubicBezTo>
                  <a:pt x="116867" y="69205"/>
                  <a:pt x="126355" y="71772"/>
                  <a:pt x="135396" y="75791"/>
                </a:cubicBezTo>
                <a:lnTo>
                  <a:pt x="144382" y="79809"/>
                </a:lnTo>
                <a:cubicBezTo>
                  <a:pt x="171841" y="92032"/>
                  <a:pt x="202983" y="93092"/>
                  <a:pt x="231223" y="82823"/>
                </a:cubicBezTo>
                <a:lnTo>
                  <a:pt x="250031" y="75958"/>
                </a:lnTo>
                <a:lnTo>
                  <a:pt x="250031" y="110561"/>
                </a:lnTo>
                <a:lnTo>
                  <a:pt x="225084" y="119602"/>
                </a:lnTo>
                <a:cubicBezTo>
                  <a:pt x="201197" y="128308"/>
                  <a:pt x="174854" y="127360"/>
                  <a:pt x="151637" y="117035"/>
                </a:cubicBezTo>
                <a:lnTo>
                  <a:pt x="142652" y="113016"/>
                </a:lnTo>
                <a:cubicBezTo>
                  <a:pt x="120216" y="103026"/>
                  <a:pt x="95213" y="100459"/>
                  <a:pt x="71158" y="105594"/>
                </a:cubicBezTo>
                <a:lnTo>
                  <a:pt x="35719" y="113184"/>
                </a:lnTo>
                <a:lnTo>
                  <a:pt x="35719" y="131434"/>
                </a:lnTo>
                <a:lnTo>
                  <a:pt x="74898" y="123006"/>
                </a:lnTo>
                <a:cubicBezTo>
                  <a:pt x="95213" y="118653"/>
                  <a:pt x="116365" y="120830"/>
                  <a:pt x="135396" y="129313"/>
                </a:cubicBezTo>
                <a:lnTo>
                  <a:pt x="144382" y="133331"/>
                </a:lnTo>
                <a:cubicBezTo>
                  <a:pt x="171841" y="145554"/>
                  <a:pt x="202983" y="146614"/>
                  <a:pt x="231223" y="136345"/>
                </a:cubicBezTo>
                <a:lnTo>
                  <a:pt x="250031" y="129480"/>
                </a:lnTo>
                <a:lnTo>
                  <a:pt x="250031" y="164027"/>
                </a:lnTo>
                <a:lnTo>
                  <a:pt x="225084" y="173069"/>
                </a:lnTo>
                <a:cubicBezTo>
                  <a:pt x="201197" y="181775"/>
                  <a:pt x="174854" y="180826"/>
                  <a:pt x="151637" y="170501"/>
                </a:cubicBezTo>
                <a:lnTo>
                  <a:pt x="142652" y="166483"/>
                </a:lnTo>
                <a:cubicBezTo>
                  <a:pt x="120216" y="156493"/>
                  <a:pt x="95213" y="153925"/>
                  <a:pt x="71158" y="159060"/>
                </a:cubicBezTo>
                <a:lnTo>
                  <a:pt x="35719" y="166650"/>
                </a:lnTo>
                <a:lnTo>
                  <a:pt x="35719" y="184900"/>
                </a:lnTo>
                <a:lnTo>
                  <a:pt x="74898" y="176473"/>
                </a:lnTo>
                <a:cubicBezTo>
                  <a:pt x="95213" y="172120"/>
                  <a:pt x="116365" y="174296"/>
                  <a:pt x="135396" y="182780"/>
                </a:cubicBezTo>
                <a:lnTo>
                  <a:pt x="144382" y="186798"/>
                </a:lnTo>
                <a:cubicBezTo>
                  <a:pt x="171841" y="199020"/>
                  <a:pt x="202983" y="200081"/>
                  <a:pt x="231223" y="189812"/>
                </a:cubicBezTo>
                <a:lnTo>
                  <a:pt x="250031" y="182947"/>
                </a:lnTo>
                <a:lnTo>
                  <a:pt x="250031" y="201644"/>
                </a:lnTo>
                <a:cubicBezTo>
                  <a:pt x="250031" y="209066"/>
                  <a:pt x="245399" y="215764"/>
                  <a:pt x="238423" y="218387"/>
                </a:cubicBezTo>
                <a:lnTo>
                  <a:pt x="219056" y="225642"/>
                </a:lnTo>
                <a:cubicBezTo>
                  <a:pt x="193272" y="235297"/>
                  <a:pt x="164585" y="233790"/>
                  <a:pt x="139973" y="221512"/>
                </a:cubicBezTo>
                <a:cubicBezTo>
                  <a:pt x="118821" y="210908"/>
                  <a:pt x="94543" y="208285"/>
                  <a:pt x="71605" y="214033"/>
                </a:cubicBezTo>
                <a:lnTo>
                  <a:pt x="35719" y="223242"/>
                </a:lnTo>
                <a:lnTo>
                  <a:pt x="35719" y="267891"/>
                </a:lnTo>
                <a:cubicBezTo>
                  <a:pt x="35719" y="277769"/>
                  <a:pt x="27738" y="285750"/>
                  <a:pt x="17859" y="285750"/>
                </a:cubicBezTo>
                <a:cubicBezTo>
                  <a:pt x="7981" y="285750"/>
                  <a:pt x="0" y="277769"/>
                  <a:pt x="0" y="267891"/>
                </a:cubicBezTo>
                <a:lnTo>
                  <a:pt x="0" y="17859"/>
                </a:lnTo>
                <a:cubicBezTo>
                  <a:pt x="0" y="7981"/>
                  <a:pt x="7981" y="0"/>
                  <a:pt x="17859" y="0"/>
                </a:cubicBezTo>
                <a:close/>
                <a:moveTo>
                  <a:pt x="62508" y="53578"/>
                </a:moveTo>
                <a:cubicBezTo>
                  <a:pt x="62508" y="48650"/>
                  <a:pt x="58507" y="44648"/>
                  <a:pt x="53578" y="44648"/>
                </a:cubicBezTo>
                <a:cubicBezTo>
                  <a:pt x="48650" y="44648"/>
                  <a:pt x="44648" y="48650"/>
                  <a:pt x="44648" y="53578"/>
                </a:cubicBezTo>
                <a:cubicBezTo>
                  <a:pt x="44648" y="58507"/>
                  <a:pt x="48650" y="62508"/>
                  <a:pt x="53578" y="62508"/>
                </a:cubicBezTo>
                <a:cubicBezTo>
                  <a:pt x="58507" y="62508"/>
                  <a:pt x="62508" y="58507"/>
                  <a:pt x="62508" y="53578"/>
                </a:cubicBezTo>
                <a:close/>
                <a:moveTo>
                  <a:pt x="80367" y="53578"/>
                </a:moveTo>
                <a:cubicBezTo>
                  <a:pt x="85296" y="53578"/>
                  <a:pt x="89297" y="49577"/>
                  <a:pt x="89297" y="44648"/>
                </a:cubicBezTo>
                <a:cubicBezTo>
                  <a:pt x="89297" y="39720"/>
                  <a:pt x="85296" y="35719"/>
                  <a:pt x="80367" y="35719"/>
                </a:cubicBezTo>
                <a:cubicBezTo>
                  <a:pt x="75439" y="35719"/>
                  <a:pt x="71438" y="39720"/>
                  <a:pt x="71438" y="44648"/>
                </a:cubicBezTo>
                <a:cubicBezTo>
                  <a:pt x="71438" y="49577"/>
                  <a:pt x="75439" y="53578"/>
                  <a:pt x="80367" y="53578"/>
                </a:cubicBezTo>
                <a:close/>
                <a:moveTo>
                  <a:pt x="62508" y="80367"/>
                </a:moveTo>
                <a:cubicBezTo>
                  <a:pt x="62508" y="75439"/>
                  <a:pt x="58507" y="71438"/>
                  <a:pt x="53578" y="71438"/>
                </a:cubicBezTo>
                <a:cubicBezTo>
                  <a:pt x="48650" y="71438"/>
                  <a:pt x="44648" y="75439"/>
                  <a:pt x="44648" y="80367"/>
                </a:cubicBezTo>
                <a:cubicBezTo>
                  <a:pt x="44648" y="85296"/>
                  <a:pt x="48650" y="89297"/>
                  <a:pt x="53578" y="89297"/>
                </a:cubicBezTo>
                <a:cubicBezTo>
                  <a:pt x="58507" y="89297"/>
                  <a:pt x="62508" y="85296"/>
                  <a:pt x="62508" y="80367"/>
                </a:cubicBezTo>
                <a:close/>
                <a:moveTo>
                  <a:pt x="80367" y="80367"/>
                </a:moveTo>
                <a:cubicBezTo>
                  <a:pt x="85296" y="80367"/>
                  <a:pt x="89297" y="76366"/>
                  <a:pt x="89297" y="71438"/>
                </a:cubicBezTo>
                <a:cubicBezTo>
                  <a:pt x="89297" y="66509"/>
                  <a:pt x="85296" y="62508"/>
                  <a:pt x="80367" y="62508"/>
                </a:cubicBezTo>
                <a:cubicBezTo>
                  <a:pt x="75439" y="62508"/>
                  <a:pt x="71438" y="66509"/>
                  <a:pt x="71438" y="71438"/>
                </a:cubicBezTo>
                <a:cubicBezTo>
                  <a:pt x="71438" y="76366"/>
                  <a:pt x="75439" y="80367"/>
                  <a:pt x="80367" y="8036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0" name="Text 8"/>
          <p:cNvSpPr/>
          <p:nvPr/>
        </p:nvSpPr>
        <p:spPr>
          <a:xfrm>
            <a:off x="1081088" y="3176588"/>
            <a:ext cx="102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美国母公司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3888" y="37099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2" name="Text 10"/>
          <p:cNvSpPr/>
          <p:nvPr/>
        </p:nvSpPr>
        <p:spPr>
          <a:xfrm>
            <a:off x="828675" y="3633788"/>
            <a:ext cx="2314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公司名称: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PAUHEX Systems, Inc.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9600" y="40528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4" name="Text 12"/>
          <p:cNvSpPr/>
          <p:nvPr/>
        </p:nvSpPr>
        <p:spPr>
          <a:xfrm>
            <a:off x="803746" y="3976687"/>
            <a:ext cx="3905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性质: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U.S.-Based AI &amp; Medical-Grade Hardware Systems Company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23888" y="46243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Text 14"/>
          <p:cNvSpPr/>
          <p:nvPr/>
        </p:nvSpPr>
        <p:spPr>
          <a:xfrm>
            <a:off x="828675" y="4548188"/>
            <a:ext cx="3038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核心职能: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核心AI架构、系统设计、固件开发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3888" y="49672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8" name="Text 16"/>
          <p:cNvSpPr/>
          <p:nvPr/>
        </p:nvSpPr>
        <p:spPr>
          <a:xfrm>
            <a:off x="827187" y="4891088"/>
            <a:ext cx="3886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IP归属: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核心算法、系统软件与底层架构IP归属美国母公司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13945" y="2947988"/>
            <a:ext cx="4476750" cy="2628900"/>
          </a:xfrm>
          <a:custGeom>
            <a:avLst/>
            <a:gdLst/>
            <a:ahLst/>
            <a:cxnLst/>
            <a:rect l="l" t="t" r="r" b="b"/>
            <a:pathLst>
              <a:path w="4476750" h="2628900">
                <a:moveTo>
                  <a:pt x="76212" y="0"/>
                </a:moveTo>
                <a:lnTo>
                  <a:pt x="4400538" y="0"/>
                </a:lnTo>
                <a:cubicBezTo>
                  <a:pt x="4442629" y="0"/>
                  <a:pt x="4476750" y="34121"/>
                  <a:pt x="4476750" y="76212"/>
                </a:cubicBezTo>
                <a:lnTo>
                  <a:pt x="4476750" y="2552688"/>
                </a:lnTo>
                <a:cubicBezTo>
                  <a:pt x="4476750" y="2594779"/>
                  <a:pt x="4442629" y="2628900"/>
                  <a:pt x="4400538" y="2628900"/>
                </a:cubicBezTo>
                <a:lnTo>
                  <a:pt x="76212" y="2628900"/>
                </a:lnTo>
                <a:cubicBezTo>
                  <a:pt x="34121" y="2628900"/>
                  <a:pt x="0" y="2594779"/>
                  <a:pt x="0" y="2552688"/>
                </a:cubicBezTo>
                <a:lnTo>
                  <a:pt x="0" y="76212"/>
                </a:lnTo>
                <a:cubicBezTo>
                  <a:pt x="0" y="34149"/>
                  <a:pt x="34149" y="0"/>
                  <a:pt x="76212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5280645" y="3186113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7859" y="17859"/>
                </a:moveTo>
                <a:cubicBezTo>
                  <a:pt x="7981" y="17859"/>
                  <a:pt x="0" y="25840"/>
                  <a:pt x="0" y="35719"/>
                </a:cubicBezTo>
                <a:lnTo>
                  <a:pt x="0" y="241102"/>
                </a:lnTo>
                <a:cubicBezTo>
                  <a:pt x="0" y="255891"/>
                  <a:pt x="11999" y="267891"/>
                  <a:pt x="26789" y="267891"/>
                </a:cubicBezTo>
                <a:lnTo>
                  <a:pt x="258961" y="267891"/>
                </a:lnTo>
                <a:cubicBezTo>
                  <a:pt x="273751" y="267891"/>
                  <a:pt x="285750" y="255891"/>
                  <a:pt x="285750" y="241102"/>
                </a:cubicBezTo>
                <a:lnTo>
                  <a:pt x="285750" y="84944"/>
                </a:lnTo>
                <a:cubicBezTo>
                  <a:pt x="285750" y="74786"/>
                  <a:pt x="274923" y="68368"/>
                  <a:pt x="265993" y="73168"/>
                </a:cubicBezTo>
                <a:lnTo>
                  <a:pt x="178594" y="120216"/>
                </a:lnTo>
                <a:lnTo>
                  <a:pt x="178594" y="84944"/>
                </a:lnTo>
                <a:cubicBezTo>
                  <a:pt x="178594" y="74786"/>
                  <a:pt x="167767" y="68368"/>
                  <a:pt x="158837" y="73168"/>
                </a:cubicBezTo>
                <a:lnTo>
                  <a:pt x="71438" y="120216"/>
                </a:lnTo>
                <a:lnTo>
                  <a:pt x="71438" y="35719"/>
                </a:lnTo>
                <a:cubicBezTo>
                  <a:pt x="71438" y="25840"/>
                  <a:pt x="63457" y="17859"/>
                  <a:pt x="53578" y="17859"/>
                </a:cubicBezTo>
                <a:lnTo>
                  <a:pt x="17859" y="1785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1" name="Text 19"/>
          <p:cNvSpPr/>
          <p:nvPr/>
        </p:nvSpPr>
        <p:spPr>
          <a:xfrm>
            <a:off x="5714033" y="3176588"/>
            <a:ext cx="847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中国主体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256833" y="37099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Text 21"/>
          <p:cNvSpPr/>
          <p:nvPr/>
        </p:nvSpPr>
        <p:spPr>
          <a:xfrm>
            <a:off x="5461620" y="3633788"/>
            <a:ext cx="2752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核心职能: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工程化、制造与本地市场运营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256833" y="40528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5" name="Text 23"/>
          <p:cNvSpPr/>
          <p:nvPr/>
        </p:nvSpPr>
        <p:spPr>
          <a:xfrm>
            <a:off x="5461620" y="3976687"/>
            <a:ext cx="3209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制造基地: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海南保税区工程化与规模化交付中心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256833" y="43957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7" name="Text 25"/>
          <p:cNvSpPr/>
          <p:nvPr/>
        </p:nvSpPr>
        <p:spPr>
          <a:xfrm>
            <a:off x="5461620" y="4319588"/>
            <a:ext cx="3267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市场定位: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服务高净值用户与专业护理/机构用户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56833" y="47386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9" name="Text 27"/>
          <p:cNvSpPr/>
          <p:nvPr/>
        </p:nvSpPr>
        <p:spPr>
          <a:xfrm>
            <a:off x="5461620" y="4662488"/>
            <a:ext cx="3095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定价策略: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对标国际高端品牌,不参与低价竞争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9646890" y="2947988"/>
            <a:ext cx="2162175" cy="2628900"/>
          </a:xfrm>
          <a:custGeom>
            <a:avLst/>
            <a:gdLst/>
            <a:ahLst/>
            <a:cxnLst/>
            <a:rect l="l" t="t" r="r" b="b"/>
            <a:pathLst>
              <a:path w="2162175" h="2628900">
                <a:moveTo>
                  <a:pt x="76195" y="0"/>
                </a:moveTo>
                <a:lnTo>
                  <a:pt x="2085980" y="0"/>
                </a:lnTo>
                <a:cubicBezTo>
                  <a:pt x="2128061" y="0"/>
                  <a:pt x="2162175" y="34114"/>
                  <a:pt x="2162175" y="76195"/>
                </a:cubicBezTo>
                <a:lnTo>
                  <a:pt x="2162175" y="2552705"/>
                </a:lnTo>
                <a:cubicBezTo>
                  <a:pt x="2162175" y="2594786"/>
                  <a:pt x="2128061" y="2628900"/>
                  <a:pt x="2085980" y="2628900"/>
                </a:cubicBezTo>
                <a:lnTo>
                  <a:pt x="76195" y="2628900"/>
                </a:lnTo>
                <a:cubicBezTo>
                  <a:pt x="34114" y="2628900"/>
                  <a:pt x="0" y="2594786"/>
                  <a:pt x="0" y="255270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9761190" y="3295650"/>
            <a:ext cx="19335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20+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832628" y="3905250"/>
            <a:ext cx="1790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年团队经验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0424071" y="4324350"/>
            <a:ext cx="609600" cy="9525"/>
          </a:xfrm>
          <a:custGeom>
            <a:avLst/>
            <a:gdLst/>
            <a:ahLst/>
            <a:cxnLst/>
            <a:rect l="l" t="t" r="r" b="b"/>
            <a:pathLst>
              <a:path w="609600" h="9525">
                <a:moveTo>
                  <a:pt x="0" y="0"/>
                </a:moveTo>
                <a:lnTo>
                  <a:pt x="609600" y="0"/>
                </a:lnTo>
                <a:lnTo>
                  <a:pt x="6096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4" name="Text 32"/>
          <p:cNvSpPr/>
          <p:nvPr/>
        </p:nvSpPr>
        <p:spPr>
          <a:xfrm>
            <a:off x="9837390" y="4486275"/>
            <a:ext cx="17811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长期从事AI系统工程、嵌入式控制、医疗/工业级硬件研发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5763" y="5772150"/>
            <a:ext cx="11420475" cy="657225"/>
          </a:xfrm>
          <a:custGeom>
            <a:avLst/>
            <a:gdLst/>
            <a:ahLst/>
            <a:cxnLst/>
            <a:rect l="l" t="t" r="r" b="b"/>
            <a:pathLst>
              <a:path w="11420475" h="657225">
                <a:moveTo>
                  <a:pt x="76199" y="0"/>
                </a:moveTo>
                <a:lnTo>
                  <a:pt x="11344276" y="0"/>
                </a:lnTo>
                <a:cubicBezTo>
                  <a:pt x="11386360" y="0"/>
                  <a:pt x="11420475" y="34115"/>
                  <a:pt x="11420475" y="76199"/>
                </a:cubicBezTo>
                <a:lnTo>
                  <a:pt x="11420475" y="581026"/>
                </a:lnTo>
                <a:cubicBezTo>
                  <a:pt x="11420475" y="623110"/>
                  <a:pt x="11386360" y="657225"/>
                  <a:pt x="11344276" y="657225"/>
                </a:cubicBezTo>
                <a:lnTo>
                  <a:pt x="76199" y="657225"/>
                </a:lnTo>
                <a:cubicBezTo>
                  <a:pt x="34115" y="657225"/>
                  <a:pt x="0" y="623110"/>
                  <a:pt x="0" y="5810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6E">
              <a:alpha val="14902"/>
            </a:srgbClr>
          </a:solidFill>
          <a:ln w="12700">
            <a:solidFill>
              <a:srgbClr val="3A5F6E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38175" y="5986463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7" name="Text 35"/>
          <p:cNvSpPr/>
          <p:nvPr/>
        </p:nvSpPr>
        <p:spPr>
          <a:xfrm>
            <a:off x="981075" y="5967413"/>
            <a:ext cx="63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核心定位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118050" y="5986463"/>
            <a:ext cx="6572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Built by engineers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who have spent decades designing systems where failure is not an option.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186238" y="381000"/>
            <a:ext cx="9525" cy="6096000"/>
          </a:xfrm>
          <a:custGeom>
            <a:avLst/>
            <a:gdLst/>
            <a:ahLst/>
            <a:cxnLst/>
            <a:rect l="l" t="t" r="r" b="b"/>
            <a:pathLst>
              <a:path w="9525" h="6096000">
                <a:moveTo>
                  <a:pt x="0" y="0"/>
                </a:moveTo>
                <a:lnTo>
                  <a:pt x="9525" y="0"/>
                </a:lnTo>
                <a:lnTo>
                  <a:pt x="9525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381000" y="457200"/>
            <a:ext cx="304800" cy="38100"/>
          </a:xfrm>
          <a:custGeom>
            <a:avLst/>
            <a:gdLst/>
            <a:ahLst/>
            <a:cxnLst/>
            <a:rect l="l" t="t" r="r" b="b"/>
            <a:pathLst>
              <a:path w="304800" h="38100">
                <a:moveTo>
                  <a:pt x="0" y="0"/>
                </a:moveTo>
                <a:lnTo>
                  <a:pt x="304800" y="0"/>
                </a:lnTo>
                <a:lnTo>
                  <a:pt x="3048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" name="Text 2"/>
          <p:cNvSpPr/>
          <p:nvPr/>
        </p:nvSpPr>
        <p:spPr>
          <a:xfrm>
            <a:off x="800100" y="381000"/>
            <a:ext cx="1295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IP Structure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685800"/>
            <a:ext cx="374332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美国公司与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IP结构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771650"/>
            <a:ext cx="3571875" cy="1790700"/>
          </a:xfrm>
          <a:custGeom>
            <a:avLst/>
            <a:gdLst/>
            <a:ahLst/>
            <a:cxnLst/>
            <a:rect l="l" t="t" r="r" b="b"/>
            <a:pathLst>
              <a:path w="3571875" h="1790700">
                <a:moveTo>
                  <a:pt x="76194" y="0"/>
                </a:moveTo>
                <a:lnTo>
                  <a:pt x="3495681" y="0"/>
                </a:lnTo>
                <a:cubicBezTo>
                  <a:pt x="3537733" y="0"/>
                  <a:pt x="3571875" y="34142"/>
                  <a:pt x="3571875" y="76194"/>
                </a:cubicBezTo>
                <a:lnTo>
                  <a:pt x="3571875" y="1714506"/>
                </a:lnTo>
                <a:cubicBezTo>
                  <a:pt x="3571875" y="1756587"/>
                  <a:pt x="3537762" y="1790700"/>
                  <a:pt x="3495681" y="1790700"/>
                </a:cubicBezTo>
                <a:lnTo>
                  <a:pt x="76194" y="1790700"/>
                </a:lnTo>
                <a:cubicBezTo>
                  <a:pt x="34142" y="1790700"/>
                  <a:pt x="0" y="1756558"/>
                  <a:pt x="0" y="1714506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1995487" y="19621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0"/>
                </a:moveTo>
                <a:cubicBezTo>
                  <a:pt x="174531" y="0"/>
                  <a:pt x="177611" y="670"/>
                  <a:pt x="180424" y="1942"/>
                </a:cubicBezTo>
                <a:lnTo>
                  <a:pt x="306601" y="55453"/>
                </a:lnTo>
                <a:cubicBezTo>
                  <a:pt x="321335" y="61682"/>
                  <a:pt x="332318" y="76215"/>
                  <a:pt x="332251" y="93762"/>
                </a:cubicBezTo>
                <a:cubicBezTo>
                  <a:pt x="331916" y="160199"/>
                  <a:pt x="304592" y="281754"/>
                  <a:pt x="189198" y="337006"/>
                </a:cubicBezTo>
                <a:cubicBezTo>
                  <a:pt x="178013" y="342364"/>
                  <a:pt x="165021" y="342364"/>
                  <a:pt x="153836" y="337006"/>
                </a:cubicBezTo>
                <a:cubicBezTo>
                  <a:pt x="38375" y="281754"/>
                  <a:pt x="11117" y="160199"/>
                  <a:pt x="10783" y="93762"/>
                </a:cubicBezTo>
                <a:cubicBezTo>
                  <a:pt x="10716" y="76215"/>
                  <a:pt x="21699" y="61682"/>
                  <a:pt x="36433" y="55453"/>
                </a:cubicBezTo>
                <a:lnTo>
                  <a:pt x="162543" y="1942"/>
                </a:lnTo>
                <a:cubicBezTo>
                  <a:pt x="165355" y="670"/>
                  <a:pt x="168369" y="0"/>
                  <a:pt x="171450" y="0"/>
                </a:cubicBezTo>
                <a:close/>
                <a:moveTo>
                  <a:pt x="171450" y="44738"/>
                </a:moveTo>
                <a:lnTo>
                  <a:pt x="171450" y="297961"/>
                </a:lnTo>
                <a:cubicBezTo>
                  <a:pt x="263872" y="253224"/>
                  <a:pt x="288719" y="154104"/>
                  <a:pt x="289322" y="94766"/>
                </a:cubicBezTo>
                <a:lnTo>
                  <a:pt x="171450" y="44805"/>
                </a:lnTo>
                <a:lnTo>
                  <a:pt x="171450" y="4480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485775" y="2419350"/>
            <a:ext cx="3362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100%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3400" y="2914650"/>
            <a:ext cx="32670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核心IP归属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美国母公司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3790950"/>
            <a:ext cx="3571875" cy="1790700"/>
          </a:xfrm>
          <a:custGeom>
            <a:avLst/>
            <a:gdLst/>
            <a:ahLst/>
            <a:cxnLst/>
            <a:rect l="l" t="t" r="r" b="b"/>
            <a:pathLst>
              <a:path w="3571875" h="1790700">
                <a:moveTo>
                  <a:pt x="76194" y="0"/>
                </a:moveTo>
                <a:lnTo>
                  <a:pt x="3495681" y="0"/>
                </a:lnTo>
                <a:cubicBezTo>
                  <a:pt x="3537733" y="0"/>
                  <a:pt x="3571875" y="34142"/>
                  <a:pt x="3571875" y="76194"/>
                </a:cubicBezTo>
                <a:lnTo>
                  <a:pt x="3571875" y="1714506"/>
                </a:lnTo>
                <a:cubicBezTo>
                  <a:pt x="3571875" y="1756587"/>
                  <a:pt x="3537762" y="1790700"/>
                  <a:pt x="3495681" y="1790700"/>
                </a:cubicBezTo>
                <a:lnTo>
                  <a:pt x="76194" y="1790700"/>
                </a:lnTo>
                <a:cubicBezTo>
                  <a:pt x="34142" y="1790700"/>
                  <a:pt x="0" y="1756558"/>
                  <a:pt x="0" y="1714506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1995487" y="39814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7304" y="133744"/>
                </a:moveTo>
                <a:lnTo>
                  <a:pt x="57998" y="154439"/>
                </a:lnTo>
                <a:cubicBezTo>
                  <a:pt x="62017" y="158457"/>
                  <a:pt x="67441" y="160734"/>
                  <a:pt x="73134" y="160734"/>
                </a:cubicBezTo>
                <a:lnTo>
                  <a:pt x="87533" y="160734"/>
                </a:lnTo>
                <a:cubicBezTo>
                  <a:pt x="93226" y="160734"/>
                  <a:pt x="98651" y="163011"/>
                  <a:pt x="102669" y="167030"/>
                </a:cubicBezTo>
                <a:lnTo>
                  <a:pt x="122292" y="186653"/>
                </a:lnTo>
                <a:cubicBezTo>
                  <a:pt x="126310" y="190671"/>
                  <a:pt x="128588" y="196096"/>
                  <a:pt x="128588" y="201789"/>
                </a:cubicBezTo>
                <a:lnTo>
                  <a:pt x="128588" y="226903"/>
                </a:lnTo>
                <a:cubicBezTo>
                  <a:pt x="128588" y="232596"/>
                  <a:pt x="130865" y="238021"/>
                  <a:pt x="134883" y="242039"/>
                </a:cubicBezTo>
                <a:lnTo>
                  <a:pt x="143790" y="250947"/>
                </a:lnTo>
                <a:cubicBezTo>
                  <a:pt x="147809" y="254965"/>
                  <a:pt x="150086" y="260390"/>
                  <a:pt x="150086" y="266082"/>
                </a:cubicBezTo>
                <a:lnTo>
                  <a:pt x="150086" y="278606"/>
                </a:lnTo>
                <a:cubicBezTo>
                  <a:pt x="150086" y="290460"/>
                  <a:pt x="159663" y="300038"/>
                  <a:pt x="171517" y="300038"/>
                </a:cubicBezTo>
                <a:cubicBezTo>
                  <a:pt x="183371" y="300038"/>
                  <a:pt x="192948" y="290460"/>
                  <a:pt x="192948" y="278606"/>
                </a:cubicBezTo>
                <a:lnTo>
                  <a:pt x="192948" y="276798"/>
                </a:lnTo>
                <a:cubicBezTo>
                  <a:pt x="192948" y="271105"/>
                  <a:pt x="195225" y="265681"/>
                  <a:pt x="199244" y="261662"/>
                </a:cubicBezTo>
                <a:lnTo>
                  <a:pt x="229582" y="231324"/>
                </a:lnTo>
                <a:cubicBezTo>
                  <a:pt x="233601" y="227305"/>
                  <a:pt x="235878" y="221880"/>
                  <a:pt x="235878" y="216188"/>
                </a:cubicBezTo>
                <a:lnTo>
                  <a:pt x="235878" y="192948"/>
                </a:lnTo>
                <a:cubicBezTo>
                  <a:pt x="235878" y="181094"/>
                  <a:pt x="226301" y="171517"/>
                  <a:pt x="214446" y="171517"/>
                </a:cubicBezTo>
                <a:lnTo>
                  <a:pt x="159060" y="171517"/>
                </a:lnTo>
                <a:cubicBezTo>
                  <a:pt x="153367" y="171517"/>
                  <a:pt x="147943" y="169240"/>
                  <a:pt x="143924" y="165222"/>
                </a:cubicBezTo>
                <a:lnTo>
                  <a:pt x="133209" y="154506"/>
                </a:lnTo>
                <a:cubicBezTo>
                  <a:pt x="130396" y="151693"/>
                  <a:pt x="128788" y="147809"/>
                  <a:pt x="128788" y="143790"/>
                </a:cubicBezTo>
                <a:cubicBezTo>
                  <a:pt x="128788" y="135419"/>
                  <a:pt x="135553" y="128654"/>
                  <a:pt x="143924" y="128654"/>
                </a:cubicBezTo>
                <a:lnTo>
                  <a:pt x="167164" y="128654"/>
                </a:lnTo>
                <a:cubicBezTo>
                  <a:pt x="175535" y="128654"/>
                  <a:pt x="182300" y="121890"/>
                  <a:pt x="182300" y="113519"/>
                </a:cubicBezTo>
                <a:cubicBezTo>
                  <a:pt x="182300" y="109500"/>
                  <a:pt x="180692" y="105616"/>
                  <a:pt x="177879" y="102803"/>
                </a:cubicBezTo>
                <a:lnTo>
                  <a:pt x="164686" y="89609"/>
                </a:lnTo>
                <a:cubicBezTo>
                  <a:pt x="162074" y="87064"/>
                  <a:pt x="160734" y="83783"/>
                  <a:pt x="160734" y="80367"/>
                </a:cubicBezTo>
                <a:cubicBezTo>
                  <a:pt x="160734" y="76952"/>
                  <a:pt x="162074" y="73670"/>
                  <a:pt x="164552" y="71192"/>
                </a:cubicBezTo>
                <a:lnTo>
                  <a:pt x="176138" y="59606"/>
                </a:lnTo>
                <a:cubicBezTo>
                  <a:pt x="180023" y="55721"/>
                  <a:pt x="182233" y="50430"/>
                  <a:pt x="182233" y="44939"/>
                </a:cubicBezTo>
                <a:cubicBezTo>
                  <a:pt x="182233" y="40117"/>
                  <a:pt x="180625" y="35763"/>
                  <a:pt x="177946" y="32281"/>
                </a:cubicBezTo>
                <a:cubicBezTo>
                  <a:pt x="175803" y="32214"/>
                  <a:pt x="173660" y="32147"/>
                  <a:pt x="171517" y="32147"/>
                </a:cubicBezTo>
                <a:cubicBezTo>
                  <a:pt x="107625" y="32147"/>
                  <a:pt x="53846" y="75143"/>
                  <a:pt x="37371" y="133744"/>
                </a:cubicBezTo>
                <a:close/>
                <a:moveTo>
                  <a:pt x="310753" y="171450"/>
                </a:moveTo>
                <a:cubicBezTo>
                  <a:pt x="310753" y="148277"/>
                  <a:pt x="305127" y="126444"/>
                  <a:pt x="295082" y="107290"/>
                </a:cubicBezTo>
                <a:cubicBezTo>
                  <a:pt x="290795" y="107893"/>
                  <a:pt x="286576" y="109902"/>
                  <a:pt x="283093" y="113385"/>
                </a:cubicBezTo>
                <a:lnTo>
                  <a:pt x="274119" y="122359"/>
                </a:lnTo>
                <a:cubicBezTo>
                  <a:pt x="270101" y="126377"/>
                  <a:pt x="267824" y="131802"/>
                  <a:pt x="267824" y="137495"/>
                </a:cubicBezTo>
                <a:lnTo>
                  <a:pt x="267824" y="160734"/>
                </a:lnTo>
                <a:cubicBezTo>
                  <a:pt x="267824" y="172589"/>
                  <a:pt x="277401" y="182166"/>
                  <a:pt x="289255" y="182166"/>
                </a:cubicBezTo>
                <a:lnTo>
                  <a:pt x="305395" y="182166"/>
                </a:lnTo>
                <a:cubicBezTo>
                  <a:pt x="307070" y="182166"/>
                  <a:pt x="308744" y="181965"/>
                  <a:pt x="310284" y="181630"/>
                </a:cubicBezTo>
                <a:cubicBezTo>
                  <a:pt x="310552" y="178281"/>
                  <a:pt x="310619" y="174866"/>
                  <a:pt x="310619" y="171450"/>
                </a:cubicBezTo>
                <a:close/>
                <a:moveTo>
                  <a:pt x="0" y="171450"/>
                </a:moveTo>
                <a:cubicBezTo>
                  <a:pt x="0" y="76824"/>
                  <a:pt x="76824" y="0"/>
                  <a:pt x="171450" y="0"/>
                </a:cubicBezTo>
                <a:cubicBezTo>
                  <a:pt x="266076" y="0"/>
                  <a:pt x="342900" y="76824"/>
                  <a:pt x="342900" y="171450"/>
                </a:cubicBezTo>
                <a:cubicBezTo>
                  <a:pt x="342900" y="266076"/>
                  <a:pt x="266076" y="342900"/>
                  <a:pt x="171450" y="342900"/>
                </a:cubicBezTo>
                <a:cubicBezTo>
                  <a:pt x="76824" y="342900"/>
                  <a:pt x="0" y="266076"/>
                  <a:pt x="0" y="17145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2" name="Text 10"/>
          <p:cNvSpPr/>
          <p:nvPr/>
        </p:nvSpPr>
        <p:spPr>
          <a:xfrm>
            <a:off x="485775" y="4438650"/>
            <a:ext cx="3362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Global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33400" y="4933950"/>
            <a:ext cx="32670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IP保护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全球合规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438650" y="381000"/>
            <a:ext cx="7372350" cy="2476500"/>
          </a:xfrm>
          <a:custGeom>
            <a:avLst/>
            <a:gdLst/>
            <a:ahLst/>
            <a:cxnLst/>
            <a:rect l="l" t="t" r="r" b="b"/>
            <a:pathLst>
              <a:path w="7372350" h="2476500">
                <a:moveTo>
                  <a:pt x="38100" y="0"/>
                </a:moveTo>
                <a:lnTo>
                  <a:pt x="7296148" y="0"/>
                </a:lnTo>
                <a:cubicBezTo>
                  <a:pt x="7338233" y="0"/>
                  <a:pt x="7372350" y="34117"/>
                  <a:pt x="7372350" y="76202"/>
                </a:cubicBezTo>
                <a:lnTo>
                  <a:pt x="7372350" y="2400298"/>
                </a:lnTo>
                <a:cubicBezTo>
                  <a:pt x="7372350" y="2442383"/>
                  <a:pt x="7338233" y="2476500"/>
                  <a:pt x="7296148" y="2476500"/>
                </a:cubicBezTo>
                <a:lnTo>
                  <a:pt x="38100" y="2476500"/>
                </a:lnTo>
                <a:cubicBezTo>
                  <a:pt x="17072" y="2476500"/>
                  <a:pt x="0" y="2459428"/>
                  <a:pt x="0" y="2438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4438650" y="381000"/>
            <a:ext cx="38100" cy="2476500"/>
          </a:xfrm>
          <a:custGeom>
            <a:avLst/>
            <a:gdLst/>
            <a:ahLst/>
            <a:cxnLst/>
            <a:rect l="l" t="t" r="r" b="b"/>
            <a:pathLst>
              <a:path w="38100" h="2476500">
                <a:moveTo>
                  <a:pt x="38100" y="0"/>
                </a:moveTo>
                <a:lnTo>
                  <a:pt x="38100" y="0"/>
                </a:lnTo>
                <a:lnTo>
                  <a:pt x="38100" y="2476500"/>
                </a:lnTo>
                <a:lnTo>
                  <a:pt x="38100" y="2476500"/>
                </a:lnTo>
                <a:cubicBezTo>
                  <a:pt x="17072" y="2476500"/>
                  <a:pt x="0" y="2459428"/>
                  <a:pt x="0" y="2438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Shape 14"/>
          <p:cNvSpPr/>
          <p:nvPr/>
        </p:nvSpPr>
        <p:spPr>
          <a:xfrm>
            <a:off x="4743450" y="6477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7" name="Text 15"/>
          <p:cNvSpPr/>
          <p:nvPr/>
        </p:nvSpPr>
        <p:spPr>
          <a:xfrm>
            <a:off x="4972050" y="609600"/>
            <a:ext cx="6724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美国母公司: PAUHEX Systems, Inc.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686300" y="11049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9" name="Text 17"/>
          <p:cNvSpPr/>
          <p:nvPr/>
        </p:nvSpPr>
        <p:spPr>
          <a:xfrm>
            <a:off x="4914900" y="1081088"/>
            <a:ext cx="72270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公司性质: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914900" y="1333500"/>
            <a:ext cx="3200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U.S.-Based AI &amp; Medical-Grade Hardware Systems Company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695825" y="1943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2" name="Text 20"/>
          <p:cNvSpPr/>
          <p:nvPr/>
        </p:nvSpPr>
        <p:spPr>
          <a:xfrm>
            <a:off x="4932164" y="1919288"/>
            <a:ext cx="72270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核心职能: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932164" y="2171700"/>
            <a:ext cx="3181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核心AI架构、系统设计、固件开发均由美国团队主导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243888" y="11049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5" name="Text 23"/>
          <p:cNvSpPr/>
          <p:nvPr/>
        </p:nvSpPr>
        <p:spPr>
          <a:xfrm>
            <a:off x="8483054" y="1081088"/>
            <a:ext cx="548208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IP归属: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483054" y="1333500"/>
            <a:ext cx="31718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核心算法、系统软件与底层架构IP归属美国母公司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48650" y="1943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8" name="Text 26"/>
          <p:cNvSpPr/>
          <p:nvPr/>
        </p:nvSpPr>
        <p:spPr>
          <a:xfrm>
            <a:off x="8496300" y="1919288"/>
            <a:ext cx="57030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控制权: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496300" y="2171700"/>
            <a:ext cx="2667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美国母公司对核心技术拥有完全控制权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38650" y="3048000"/>
            <a:ext cx="7372350" cy="1638300"/>
          </a:xfrm>
          <a:custGeom>
            <a:avLst/>
            <a:gdLst/>
            <a:ahLst/>
            <a:cxnLst/>
            <a:rect l="l" t="t" r="r" b="b"/>
            <a:pathLst>
              <a:path w="7372350" h="1638300">
                <a:moveTo>
                  <a:pt x="38100" y="0"/>
                </a:moveTo>
                <a:lnTo>
                  <a:pt x="7296153" y="0"/>
                </a:lnTo>
                <a:cubicBezTo>
                  <a:pt x="7338235" y="0"/>
                  <a:pt x="7372350" y="34115"/>
                  <a:pt x="7372350" y="76197"/>
                </a:cubicBezTo>
                <a:lnTo>
                  <a:pt x="7372350" y="1562103"/>
                </a:lnTo>
                <a:cubicBezTo>
                  <a:pt x="7372350" y="1604185"/>
                  <a:pt x="7338235" y="1638300"/>
                  <a:pt x="7296153" y="1638300"/>
                </a:cubicBezTo>
                <a:lnTo>
                  <a:pt x="38100" y="1638300"/>
                </a:lnTo>
                <a:cubicBezTo>
                  <a:pt x="17072" y="1638300"/>
                  <a:pt x="0" y="1621228"/>
                  <a:pt x="0" y="1600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4438650" y="3048000"/>
            <a:ext cx="38100" cy="1638300"/>
          </a:xfrm>
          <a:custGeom>
            <a:avLst/>
            <a:gdLst/>
            <a:ahLst/>
            <a:cxnLst/>
            <a:rect l="l" t="t" r="r" b="b"/>
            <a:pathLst>
              <a:path w="38100" h="1638300">
                <a:moveTo>
                  <a:pt x="38100" y="0"/>
                </a:moveTo>
                <a:lnTo>
                  <a:pt x="38100" y="0"/>
                </a:lnTo>
                <a:lnTo>
                  <a:pt x="38100" y="1638300"/>
                </a:lnTo>
                <a:lnTo>
                  <a:pt x="38100" y="1638300"/>
                </a:lnTo>
                <a:cubicBezTo>
                  <a:pt x="17072" y="1638300"/>
                  <a:pt x="0" y="1621228"/>
                  <a:pt x="0" y="1600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Shape 30"/>
          <p:cNvSpPr/>
          <p:nvPr/>
        </p:nvSpPr>
        <p:spPr>
          <a:xfrm>
            <a:off x="4686300" y="33147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85693" y="93985"/>
                </a:moveTo>
                <a:cubicBezTo>
                  <a:pt x="191140" y="92512"/>
                  <a:pt x="196855" y="95101"/>
                  <a:pt x="199311" y="100146"/>
                </a:cubicBezTo>
                <a:lnTo>
                  <a:pt x="207615" y="116934"/>
                </a:lnTo>
                <a:cubicBezTo>
                  <a:pt x="212214" y="117559"/>
                  <a:pt x="216724" y="118809"/>
                  <a:pt x="220965" y="120551"/>
                </a:cubicBezTo>
                <a:lnTo>
                  <a:pt x="236592" y="110148"/>
                </a:lnTo>
                <a:cubicBezTo>
                  <a:pt x="241280" y="107022"/>
                  <a:pt x="247486" y="107647"/>
                  <a:pt x="251460" y="111621"/>
                </a:cubicBezTo>
                <a:lnTo>
                  <a:pt x="260033" y="120194"/>
                </a:lnTo>
                <a:cubicBezTo>
                  <a:pt x="264006" y="124167"/>
                  <a:pt x="264631" y="130418"/>
                  <a:pt x="261506" y="135062"/>
                </a:cubicBezTo>
                <a:lnTo>
                  <a:pt x="251103" y="150644"/>
                </a:lnTo>
                <a:cubicBezTo>
                  <a:pt x="251951" y="152742"/>
                  <a:pt x="252710" y="154930"/>
                  <a:pt x="253335" y="157207"/>
                </a:cubicBezTo>
                <a:cubicBezTo>
                  <a:pt x="253960" y="159484"/>
                  <a:pt x="254362" y="161717"/>
                  <a:pt x="254675" y="163994"/>
                </a:cubicBezTo>
                <a:lnTo>
                  <a:pt x="271507" y="172298"/>
                </a:lnTo>
                <a:cubicBezTo>
                  <a:pt x="276552" y="174799"/>
                  <a:pt x="279142" y="180514"/>
                  <a:pt x="277669" y="185916"/>
                </a:cubicBezTo>
                <a:lnTo>
                  <a:pt x="274543" y="197614"/>
                </a:lnTo>
                <a:cubicBezTo>
                  <a:pt x="273070" y="203016"/>
                  <a:pt x="268025" y="206678"/>
                  <a:pt x="262399" y="206320"/>
                </a:cubicBezTo>
                <a:lnTo>
                  <a:pt x="243647" y="205115"/>
                </a:lnTo>
                <a:cubicBezTo>
                  <a:pt x="240834" y="208731"/>
                  <a:pt x="237574" y="212080"/>
                  <a:pt x="233869" y="214938"/>
                </a:cubicBezTo>
                <a:lnTo>
                  <a:pt x="235074" y="233645"/>
                </a:lnTo>
                <a:cubicBezTo>
                  <a:pt x="235431" y="239271"/>
                  <a:pt x="231770" y="244361"/>
                  <a:pt x="226368" y="245790"/>
                </a:cubicBezTo>
                <a:lnTo>
                  <a:pt x="214670" y="248915"/>
                </a:lnTo>
                <a:cubicBezTo>
                  <a:pt x="209223" y="250388"/>
                  <a:pt x="203552" y="247799"/>
                  <a:pt x="201052" y="242754"/>
                </a:cubicBezTo>
                <a:lnTo>
                  <a:pt x="192747" y="225966"/>
                </a:lnTo>
                <a:cubicBezTo>
                  <a:pt x="188149" y="225341"/>
                  <a:pt x="183639" y="224091"/>
                  <a:pt x="179397" y="222349"/>
                </a:cubicBezTo>
                <a:lnTo>
                  <a:pt x="163770" y="232752"/>
                </a:lnTo>
                <a:cubicBezTo>
                  <a:pt x="159082" y="235878"/>
                  <a:pt x="152876" y="235253"/>
                  <a:pt x="148903" y="231279"/>
                </a:cubicBezTo>
                <a:lnTo>
                  <a:pt x="140330" y="222706"/>
                </a:lnTo>
                <a:cubicBezTo>
                  <a:pt x="136356" y="218733"/>
                  <a:pt x="135731" y="212527"/>
                  <a:pt x="138857" y="207838"/>
                </a:cubicBezTo>
                <a:lnTo>
                  <a:pt x="149260" y="192212"/>
                </a:lnTo>
                <a:cubicBezTo>
                  <a:pt x="148411" y="190113"/>
                  <a:pt x="147652" y="187925"/>
                  <a:pt x="147027" y="185648"/>
                </a:cubicBezTo>
                <a:cubicBezTo>
                  <a:pt x="146402" y="183371"/>
                  <a:pt x="146000" y="181094"/>
                  <a:pt x="145688" y="178862"/>
                </a:cubicBezTo>
                <a:lnTo>
                  <a:pt x="128855" y="170557"/>
                </a:lnTo>
                <a:cubicBezTo>
                  <a:pt x="123810" y="168057"/>
                  <a:pt x="121265" y="162342"/>
                  <a:pt x="122694" y="156939"/>
                </a:cubicBezTo>
                <a:lnTo>
                  <a:pt x="125819" y="145241"/>
                </a:lnTo>
                <a:cubicBezTo>
                  <a:pt x="127293" y="139839"/>
                  <a:pt x="132338" y="136178"/>
                  <a:pt x="137964" y="136535"/>
                </a:cubicBezTo>
                <a:lnTo>
                  <a:pt x="156671" y="137740"/>
                </a:lnTo>
                <a:cubicBezTo>
                  <a:pt x="159484" y="134124"/>
                  <a:pt x="162744" y="130775"/>
                  <a:pt x="166449" y="127918"/>
                </a:cubicBezTo>
                <a:lnTo>
                  <a:pt x="165244" y="109255"/>
                </a:lnTo>
                <a:cubicBezTo>
                  <a:pt x="164887" y="103629"/>
                  <a:pt x="168548" y="98539"/>
                  <a:pt x="173950" y="97110"/>
                </a:cubicBezTo>
                <a:lnTo>
                  <a:pt x="185648" y="93985"/>
                </a:lnTo>
                <a:close/>
                <a:moveTo>
                  <a:pt x="200204" y="151805"/>
                </a:moveTo>
                <a:cubicBezTo>
                  <a:pt x="189361" y="151817"/>
                  <a:pt x="180568" y="160630"/>
                  <a:pt x="180581" y="171472"/>
                </a:cubicBezTo>
                <a:cubicBezTo>
                  <a:pt x="180593" y="182315"/>
                  <a:pt x="189406" y="191108"/>
                  <a:pt x="200248" y="191095"/>
                </a:cubicBezTo>
                <a:cubicBezTo>
                  <a:pt x="211091" y="191083"/>
                  <a:pt x="219884" y="182270"/>
                  <a:pt x="219871" y="171428"/>
                </a:cubicBezTo>
                <a:cubicBezTo>
                  <a:pt x="219859" y="160585"/>
                  <a:pt x="211046" y="151792"/>
                  <a:pt x="200204" y="151805"/>
                </a:cubicBezTo>
                <a:close/>
                <a:moveTo>
                  <a:pt x="100414" y="-20315"/>
                </a:moveTo>
                <a:lnTo>
                  <a:pt x="112112" y="-17190"/>
                </a:lnTo>
                <a:cubicBezTo>
                  <a:pt x="117515" y="-15716"/>
                  <a:pt x="121176" y="-10626"/>
                  <a:pt x="120819" y="-5045"/>
                </a:cubicBezTo>
                <a:lnTo>
                  <a:pt x="119613" y="13618"/>
                </a:lnTo>
                <a:cubicBezTo>
                  <a:pt x="123319" y="16475"/>
                  <a:pt x="126578" y="19779"/>
                  <a:pt x="129391" y="23440"/>
                </a:cubicBezTo>
                <a:lnTo>
                  <a:pt x="148144" y="22235"/>
                </a:lnTo>
                <a:cubicBezTo>
                  <a:pt x="153725" y="21878"/>
                  <a:pt x="158814" y="25539"/>
                  <a:pt x="160288" y="30941"/>
                </a:cubicBezTo>
                <a:lnTo>
                  <a:pt x="163413" y="42639"/>
                </a:lnTo>
                <a:cubicBezTo>
                  <a:pt x="164842" y="48042"/>
                  <a:pt x="162297" y="53757"/>
                  <a:pt x="157252" y="56257"/>
                </a:cubicBezTo>
                <a:lnTo>
                  <a:pt x="140419" y="64562"/>
                </a:lnTo>
                <a:cubicBezTo>
                  <a:pt x="140107" y="66839"/>
                  <a:pt x="139660" y="69116"/>
                  <a:pt x="139080" y="71348"/>
                </a:cubicBezTo>
                <a:cubicBezTo>
                  <a:pt x="138499" y="73581"/>
                  <a:pt x="137696" y="75813"/>
                  <a:pt x="136847" y="77912"/>
                </a:cubicBezTo>
                <a:lnTo>
                  <a:pt x="147251" y="93538"/>
                </a:lnTo>
                <a:cubicBezTo>
                  <a:pt x="150376" y="98227"/>
                  <a:pt x="149751" y="104433"/>
                  <a:pt x="145777" y="108406"/>
                </a:cubicBezTo>
                <a:lnTo>
                  <a:pt x="137205" y="116979"/>
                </a:lnTo>
                <a:cubicBezTo>
                  <a:pt x="133231" y="120953"/>
                  <a:pt x="127025" y="121578"/>
                  <a:pt x="122337" y="118452"/>
                </a:cubicBezTo>
                <a:lnTo>
                  <a:pt x="106710" y="108049"/>
                </a:lnTo>
                <a:cubicBezTo>
                  <a:pt x="102468" y="109791"/>
                  <a:pt x="97959" y="111041"/>
                  <a:pt x="93360" y="111666"/>
                </a:cubicBezTo>
                <a:lnTo>
                  <a:pt x="85055" y="128454"/>
                </a:lnTo>
                <a:cubicBezTo>
                  <a:pt x="82555" y="133499"/>
                  <a:pt x="76840" y="136044"/>
                  <a:pt x="71438" y="134615"/>
                </a:cubicBezTo>
                <a:lnTo>
                  <a:pt x="59740" y="131490"/>
                </a:lnTo>
                <a:cubicBezTo>
                  <a:pt x="54293" y="130016"/>
                  <a:pt x="50676" y="124926"/>
                  <a:pt x="51033" y="119345"/>
                </a:cubicBezTo>
                <a:lnTo>
                  <a:pt x="52239" y="100638"/>
                </a:lnTo>
                <a:cubicBezTo>
                  <a:pt x="48533" y="97780"/>
                  <a:pt x="45274" y="94476"/>
                  <a:pt x="42461" y="90815"/>
                </a:cubicBezTo>
                <a:lnTo>
                  <a:pt x="23708" y="92020"/>
                </a:lnTo>
                <a:cubicBezTo>
                  <a:pt x="18127" y="92378"/>
                  <a:pt x="13037" y="88716"/>
                  <a:pt x="11564" y="83314"/>
                </a:cubicBezTo>
                <a:lnTo>
                  <a:pt x="8439" y="71616"/>
                </a:lnTo>
                <a:cubicBezTo>
                  <a:pt x="7010" y="66214"/>
                  <a:pt x="9555" y="60499"/>
                  <a:pt x="14600" y="57998"/>
                </a:cubicBezTo>
                <a:lnTo>
                  <a:pt x="31433" y="49694"/>
                </a:lnTo>
                <a:cubicBezTo>
                  <a:pt x="31745" y="47417"/>
                  <a:pt x="32192" y="45184"/>
                  <a:pt x="32772" y="42907"/>
                </a:cubicBezTo>
                <a:cubicBezTo>
                  <a:pt x="33397" y="40630"/>
                  <a:pt x="34111" y="38442"/>
                  <a:pt x="35004" y="36344"/>
                </a:cubicBezTo>
                <a:lnTo>
                  <a:pt x="24601" y="20762"/>
                </a:lnTo>
                <a:cubicBezTo>
                  <a:pt x="21476" y="16073"/>
                  <a:pt x="22101" y="9867"/>
                  <a:pt x="26075" y="5894"/>
                </a:cubicBezTo>
                <a:lnTo>
                  <a:pt x="34647" y="-2679"/>
                </a:lnTo>
                <a:cubicBezTo>
                  <a:pt x="38621" y="-6653"/>
                  <a:pt x="44827" y="-7278"/>
                  <a:pt x="49515" y="-4152"/>
                </a:cubicBezTo>
                <a:lnTo>
                  <a:pt x="65142" y="6251"/>
                </a:lnTo>
                <a:cubicBezTo>
                  <a:pt x="69384" y="4509"/>
                  <a:pt x="73893" y="3259"/>
                  <a:pt x="78492" y="2634"/>
                </a:cubicBezTo>
                <a:lnTo>
                  <a:pt x="86797" y="-14154"/>
                </a:lnTo>
                <a:cubicBezTo>
                  <a:pt x="89297" y="-19199"/>
                  <a:pt x="94967" y="-21744"/>
                  <a:pt x="100414" y="-20315"/>
                </a:cubicBezTo>
                <a:close/>
                <a:moveTo>
                  <a:pt x="85904" y="37505"/>
                </a:moveTo>
                <a:cubicBezTo>
                  <a:pt x="75061" y="37505"/>
                  <a:pt x="66258" y="46307"/>
                  <a:pt x="66258" y="57150"/>
                </a:cubicBezTo>
                <a:cubicBezTo>
                  <a:pt x="66258" y="67993"/>
                  <a:pt x="75061" y="76795"/>
                  <a:pt x="85904" y="76795"/>
                </a:cubicBezTo>
                <a:cubicBezTo>
                  <a:pt x="96746" y="76795"/>
                  <a:pt x="105549" y="67993"/>
                  <a:pt x="105549" y="57150"/>
                </a:cubicBezTo>
                <a:cubicBezTo>
                  <a:pt x="105549" y="46307"/>
                  <a:pt x="96746" y="37505"/>
                  <a:pt x="85904" y="37505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3" name="Text 31"/>
          <p:cNvSpPr/>
          <p:nvPr/>
        </p:nvSpPr>
        <p:spPr>
          <a:xfrm>
            <a:off x="4972050" y="3276600"/>
            <a:ext cx="6724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中国主体职责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676775" y="37719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51626" y="29349"/>
                </a:moveTo>
                <a:cubicBezTo>
                  <a:pt x="153888" y="27087"/>
                  <a:pt x="157669" y="27652"/>
                  <a:pt x="158800" y="30629"/>
                </a:cubicBezTo>
                <a:cubicBezTo>
                  <a:pt x="160824" y="35897"/>
                  <a:pt x="161925" y="41642"/>
                  <a:pt x="161925" y="47625"/>
                </a:cubicBezTo>
                <a:cubicBezTo>
                  <a:pt x="161925" y="73938"/>
                  <a:pt x="140613" y="95250"/>
                  <a:pt x="114300" y="95250"/>
                </a:cubicBezTo>
                <a:cubicBezTo>
                  <a:pt x="109091" y="95250"/>
                  <a:pt x="104061" y="94417"/>
                  <a:pt x="99358" y="92869"/>
                </a:cubicBezTo>
                <a:lnTo>
                  <a:pt x="43726" y="148501"/>
                </a:lnTo>
                <a:cubicBezTo>
                  <a:pt x="35362" y="156865"/>
                  <a:pt x="21788" y="156865"/>
                  <a:pt x="13424" y="148501"/>
                </a:cubicBezTo>
                <a:cubicBezTo>
                  <a:pt x="5060" y="140137"/>
                  <a:pt x="5060" y="126563"/>
                  <a:pt x="13424" y="118199"/>
                </a:cubicBezTo>
                <a:lnTo>
                  <a:pt x="69056" y="62567"/>
                </a:lnTo>
                <a:cubicBezTo>
                  <a:pt x="67508" y="57864"/>
                  <a:pt x="66675" y="52864"/>
                  <a:pt x="66675" y="47625"/>
                </a:cubicBezTo>
                <a:cubicBezTo>
                  <a:pt x="66675" y="21312"/>
                  <a:pt x="87987" y="0"/>
                  <a:pt x="114300" y="0"/>
                </a:cubicBezTo>
                <a:cubicBezTo>
                  <a:pt x="120283" y="0"/>
                  <a:pt x="126028" y="1101"/>
                  <a:pt x="131296" y="3125"/>
                </a:cubicBezTo>
                <a:cubicBezTo>
                  <a:pt x="134273" y="4256"/>
                  <a:pt x="134809" y="8037"/>
                  <a:pt x="132576" y="10299"/>
                </a:cubicBezTo>
                <a:lnTo>
                  <a:pt x="106174" y="36701"/>
                </a:lnTo>
                <a:cubicBezTo>
                  <a:pt x="105281" y="37594"/>
                  <a:pt x="104775" y="38814"/>
                  <a:pt x="104775" y="40065"/>
                </a:cubicBezTo>
                <a:lnTo>
                  <a:pt x="104775" y="52388"/>
                </a:lnTo>
                <a:cubicBezTo>
                  <a:pt x="104775" y="55007"/>
                  <a:pt x="106918" y="57150"/>
                  <a:pt x="109538" y="57150"/>
                </a:cubicBezTo>
                <a:lnTo>
                  <a:pt x="121860" y="57150"/>
                </a:lnTo>
                <a:cubicBezTo>
                  <a:pt x="123111" y="57150"/>
                  <a:pt x="124331" y="56644"/>
                  <a:pt x="125224" y="55751"/>
                </a:cubicBezTo>
                <a:lnTo>
                  <a:pt x="151626" y="2934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Text 33"/>
          <p:cNvSpPr/>
          <p:nvPr/>
        </p:nvSpPr>
        <p:spPr>
          <a:xfrm>
            <a:off x="4914900" y="3748087"/>
            <a:ext cx="57030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工程化: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914900" y="4000500"/>
            <a:ext cx="20478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将美国核心技术转化为可量产的工程方案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040538" y="37719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4256" y="9525"/>
                  <a:pt x="0" y="13781"/>
                  <a:pt x="0" y="19050"/>
                </a:cubicBezTo>
                <a:lnTo>
                  <a:pt x="0" y="128588"/>
                </a:lnTo>
                <a:cubicBezTo>
                  <a:pt x="0" y="136475"/>
                  <a:pt x="6400" y="142875"/>
                  <a:pt x="14288" y="142875"/>
                </a:cubicBezTo>
                <a:lnTo>
                  <a:pt x="138113" y="142875"/>
                </a:lnTo>
                <a:cubicBezTo>
                  <a:pt x="146000" y="142875"/>
                  <a:pt x="152400" y="136475"/>
                  <a:pt x="152400" y="128588"/>
                </a:cubicBezTo>
                <a:lnTo>
                  <a:pt x="152400" y="45303"/>
                </a:lnTo>
                <a:cubicBezTo>
                  <a:pt x="152400" y="39886"/>
                  <a:pt x="146625" y="36463"/>
                  <a:pt x="141863" y="39023"/>
                </a:cubicBezTo>
                <a:lnTo>
                  <a:pt x="95250" y="64115"/>
                </a:lnTo>
                <a:lnTo>
                  <a:pt x="95250" y="45303"/>
                </a:lnTo>
                <a:cubicBezTo>
                  <a:pt x="95250" y="39886"/>
                  <a:pt x="89475" y="36463"/>
                  <a:pt x="84713" y="39023"/>
                </a:cubicBezTo>
                <a:lnTo>
                  <a:pt x="38100" y="64115"/>
                </a:lnTo>
                <a:lnTo>
                  <a:pt x="38100" y="19050"/>
                </a:lnTo>
                <a:cubicBezTo>
                  <a:pt x="38100" y="13781"/>
                  <a:pt x="33844" y="9525"/>
                  <a:pt x="28575" y="9525"/>
                </a:cubicBezTo>
                <a:lnTo>
                  <a:pt x="9525" y="9525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8" name="Text 36"/>
          <p:cNvSpPr/>
          <p:nvPr/>
        </p:nvSpPr>
        <p:spPr>
          <a:xfrm>
            <a:off x="7275091" y="3748087"/>
            <a:ext cx="41790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制造: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275091" y="4000500"/>
            <a:ext cx="2038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在海南保税区完成规模化生产制造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385250" y="37719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1" name="Text 39"/>
          <p:cNvSpPr/>
          <p:nvPr/>
        </p:nvSpPr>
        <p:spPr>
          <a:xfrm>
            <a:off x="9613850" y="3748087"/>
            <a:ext cx="41790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运营: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613850" y="4000500"/>
            <a:ext cx="20478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负责中国大陆市场的本地化运营与销售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424363" y="4881563"/>
            <a:ext cx="7381875" cy="1790700"/>
          </a:xfrm>
          <a:custGeom>
            <a:avLst/>
            <a:gdLst/>
            <a:ahLst/>
            <a:cxnLst/>
            <a:rect l="l" t="t" r="r" b="b"/>
            <a:pathLst>
              <a:path w="7381875" h="1790700">
                <a:moveTo>
                  <a:pt x="76194" y="0"/>
                </a:moveTo>
                <a:lnTo>
                  <a:pt x="7305681" y="0"/>
                </a:lnTo>
                <a:cubicBezTo>
                  <a:pt x="7347733" y="0"/>
                  <a:pt x="7381875" y="34142"/>
                  <a:pt x="7381875" y="76194"/>
                </a:cubicBezTo>
                <a:lnTo>
                  <a:pt x="7381875" y="1714506"/>
                </a:lnTo>
                <a:cubicBezTo>
                  <a:pt x="7381875" y="1756587"/>
                  <a:pt x="7347762" y="1790700"/>
                  <a:pt x="7305681" y="1790700"/>
                </a:cubicBezTo>
                <a:lnTo>
                  <a:pt x="76194" y="1790700"/>
                </a:lnTo>
                <a:cubicBezTo>
                  <a:pt x="34142" y="1790700"/>
                  <a:pt x="0" y="1756558"/>
                  <a:pt x="0" y="1714506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 w="12700">
            <a:solidFill>
              <a:srgbClr val="C5A06D">
                <a:alpha val="50196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4713684" y="5114925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0" y="120551"/>
                </a:moveTo>
                <a:cubicBezTo>
                  <a:pt x="0" y="83548"/>
                  <a:pt x="29970" y="53578"/>
                  <a:pt x="66973" y="53578"/>
                </a:cubicBezTo>
                <a:lnTo>
                  <a:pt x="71438" y="53578"/>
                </a:lnTo>
                <a:cubicBezTo>
                  <a:pt x="81316" y="53578"/>
                  <a:pt x="89297" y="61559"/>
                  <a:pt x="89297" y="71438"/>
                </a:cubicBezTo>
                <a:cubicBezTo>
                  <a:pt x="89297" y="81316"/>
                  <a:pt x="81316" y="89297"/>
                  <a:pt x="71438" y="89297"/>
                </a:cubicBezTo>
                <a:lnTo>
                  <a:pt x="66973" y="89297"/>
                </a:lnTo>
                <a:cubicBezTo>
                  <a:pt x="49727" y="89297"/>
                  <a:pt x="35719" y="103305"/>
                  <a:pt x="35719" y="120551"/>
                </a:cubicBezTo>
                <a:lnTo>
                  <a:pt x="35719" y="125016"/>
                </a:lnTo>
                <a:lnTo>
                  <a:pt x="71438" y="125016"/>
                </a:lnTo>
                <a:cubicBezTo>
                  <a:pt x="91139" y="125016"/>
                  <a:pt x="107156" y="141033"/>
                  <a:pt x="107156" y="160734"/>
                </a:cubicBezTo>
                <a:lnTo>
                  <a:pt x="107156" y="196453"/>
                </a:lnTo>
                <a:cubicBezTo>
                  <a:pt x="107156" y="216154"/>
                  <a:pt x="91139" y="232172"/>
                  <a:pt x="71438" y="232172"/>
                </a:cubicBezTo>
                <a:lnTo>
                  <a:pt x="35719" y="232172"/>
                </a:lnTo>
                <a:cubicBezTo>
                  <a:pt x="16018" y="232172"/>
                  <a:pt x="0" y="216154"/>
                  <a:pt x="0" y="196453"/>
                </a:cubicBezTo>
                <a:lnTo>
                  <a:pt x="0" y="120551"/>
                </a:lnTo>
                <a:close/>
                <a:moveTo>
                  <a:pt x="142875" y="120551"/>
                </a:moveTo>
                <a:cubicBezTo>
                  <a:pt x="142875" y="83548"/>
                  <a:pt x="172845" y="53578"/>
                  <a:pt x="209848" y="53578"/>
                </a:cubicBezTo>
                <a:lnTo>
                  <a:pt x="214313" y="53578"/>
                </a:lnTo>
                <a:cubicBezTo>
                  <a:pt x="224191" y="53578"/>
                  <a:pt x="232172" y="61559"/>
                  <a:pt x="232172" y="71438"/>
                </a:cubicBezTo>
                <a:cubicBezTo>
                  <a:pt x="232172" y="81316"/>
                  <a:pt x="224191" y="89297"/>
                  <a:pt x="214313" y="89297"/>
                </a:cubicBezTo>
                <a:lnTo>
                  <a:pt x="209848" y="89297"/>
                </a:lnTo>
                <a:cubicBezTo>
                  <a:pt x="192602" y="89297"/>
                  <a:pt x="178594" y="103305"/>
                  <a:pt x="178594" y="120551"/>
                </a:cubicBezTo>
                <a:lnTo>
                  <a:pt x="178594" y="125016"/>
                </a:lnTo>
                <a:lnTo>
                  <a:pt x="214313" y="125016"/>
                </a:lnTo>
                <a:cubicBezTo>
                  <a:pt x="234014" y="125016"/>
                  <a:pt x="250031" y="141033"/>
                  <a:pt x="250031" y="160734"/>
                </a:cubicBezTo>
                <a:lnTo>
                  <a:pt x="250031" y="196453"/>
                </a:lnTo>
                <a:cubicBezTo>
                  <a:pt x="250031" y="216154"/>
                  <a:pt x="234014" y="232172"/>
                  <a:pt x="214313" y="232172"/>
                </a:cubicBezTo>
                <a:lnTo>
                  <a:pt x="178594" y="232172"/>
                </a:lnTo>
                <a:cubicBezTo>
                  <a:pt x="158893" y="232172"/>
                  <a:pt x="142875" y="216154"/>
                  <a:pt x="142875" y="196453"/>
                </a:cubicBezTo>
                <a:lnTo>
                  <a:pt x="142875" y="120551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5" name="Text 43"/>
          <p:cNvSpPr/>
          <p:nvPr/>
        </p:nvSpPr>
        <p:spPr>
          <a:xfrm>
            <a:off x="5167313" y="5114925"/>
            <a:ext cx="6505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官方统一表述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167313" y="5495925"/>
            <a:ext cx="64960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AI architecture, system design, and firmware are developed and controlled by PAUHEX Systems, Inc. in the United States.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167313" y="6205538"/>
            <a:ext cx="6486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核心AI架构、系统设计和固件均由美国PAUHEX Systems, Inc.开发与控制。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2857" y="435429"/>
            <a:ext cx="435429" cy="36286"/>
          </a:xfrm>
          <a:custGeom>
            <a:avLst/>
            <a:gdLst/>
            <a:ahLst/>
            <a:cxnLst/>
            <a:rect l="l" t="t" r="r" b="b"/>
            <a:pathLst>
              <a:path w="435429" h="36286">
                <a:moveTo>
                  <a:pt x="0" y="0"/>
                </a:moveTo>
                <a:lnTo>
                  <a:pt x="435429" y="0"/>
                </a:lnTo>
                <a:lnTo>
                  <a:pt x="435429" y="36286"/>
                </a:lnTo>
                <a:lnTo>
                  <a:pt x="0" y="36286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07143" y="362857"/>
            <a:ext cx="2267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spc="20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Engineering Excellence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2857" y="653143"/>
            <a:ext cx="11684000" cy="435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29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工程型AI: 20+年系统研发经验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306286"/>
            <a:ext cx="7483929" cy="1306286"/>
          </a:xfrm>
          <a:custGeom>
            <a:avLst/>
            <a:gdLst/>
            <a:ahLst/>
            <a:cxnLst/>
            <a:rect l="l" t="t" r="r" b="b"/>
            <a:pathLst>
              <a:path w="7483929" h="1306286">
                <a:moveTo>
                  <a:pt x="36286" y="0"/>
                </a:moveTo>
                <a:lnTo>
                  <a:pt x="7411351" y="0"/>
                </a:lnTo>
                <a:cubicBezTo>
                  <a:pt x="7451435" y="0"/>
                  <a:pt x="7483929" y="32494"/>
                  <a:pt x="7483929" y="72577"/>
                </a:cubicBezTo>
                <a:lnTo>
                  <a:pt x="7483929" y="1233708"/>
                </a:lnTo>
                <a:cubicBezTo>
                  <a:pt x="7483929" y="1273792"/>
                  <a:pt x="7451435" y="1306286"/>
                  <a:pt x="7411351" y="1306286"/>
                </a:cubicBezTo>
                <a:lnTo>
                  <a:pt x="36286" y="1306286"/>
                </a:lnTo>
                <a:cubicBezTo>
                  <a:pt x="16246" y="1306286"/>
                  <a:pt x="0" y="1290040"/>
                  <a:pt x="0" y="1270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81000" y="1306286"/>
            <a:ext cx="36286" cy="1306286"/>
          </a:xfrm>
          <a:custGeom>
            <a:avLst/>
            <a:gdLst/>
            <a:ahLst/>
            <a:cxnLst/>
            <a:rect l="l" t="t" r="r" b="b"/>
            <a:pathLst>
              <a:path w="36286" h="1306286">
                <a:moveTo>
                  <a:pt x="36286" y="0"/>
                </a:moveTo>
                <a:lnTo>
                  <a:pt x="36286" y="0"/>
                </a:lnTo>
                <a:lnTo>
                  <a:pt x="36286" y="1306286"/>
                </a:lnTo>
                <a:lnTo>
                  <a:pt x="36286" y="1306286"/>
                </a:lnTo>
                <a:cubicBezTo>
                  <a:pt x="16246" y="1306286"/>
                  <a:pt x="0" y="1290040"/>
                  <a:pt x="0" y="1270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57679" y="1524000"/>
            <a:ext cx="326571" cy="326571"/>
          </a:xfrm>
          <a:custGeom>
            <a:avLst/>
            <a:gdLst/>
            <a:ahLst/>
            <a:cxnLst/>
            <a:rect l="l" t="t" r="r" b="b"/>
            <a:pathLst>
              <a:path w="326571" h="326571">
                <a:moveTo>
                  <a:pt x="112259" y="15308"/>
                </a:moveTo>
                <a:cubicBezTo>
                  <a:pt x="112259" y="6825"/>
                  <a:pt x="105434" y="0"/>
                  <a:pt x="96951" y="0"/>
                </a:cubicBezTo>
                <a:cubicBezTo>
                  <a:pt x="88468" y="0"/>
                  <a:pt x="81643" y="6825"/>
                  <a:pt x="81643" y="15308"/>
                </a:cubicBezTo>
                <a:lnTo>
                  <a:pt x="81643" y="40821"/>
                </a:lnTo>
                <a:cubicBezTo>
                  <a:pt x="59127" y="40821"/>
                  <a:pt x="40821" y="59127"/>
                  <a:pt x="40821" y="81643"/>
                </a:cubicBezTo>
                <a:lnTo>
                  <a:pt x="15308" y="81643"/>
                </a:lnTo>
                <a:cubicBezTo>
                  <a:pt x="6825" y="81643"/>
                  <a:pt x="0" y="88468"/>
                  <a:pt x="0" y="96951"/>
                </a:cubicBezTo>
                <a:cubicBezTo>
                  <a:pt x="0" y="105434"/>
                  <a:pt x="6825" y="112259"/>
                  <a:pt x="15308" y="112259"/>
                </a:cubicBezTo>
                <a:lnTo>
                  <a:pt x="40821" y="112259"/>
                </a:lnTo>
                <a:lnTo>
                  <a:pt x="40821" y="147978"/>
                </a:lnTo>
                <a:lnTo>
                  <a:pt x="15308" y="147978"/>
                </a:lnTo>
                <a:cubicBezTo>
                  <a:pt x="6825" y="147978"/>
                  <a:pt x="0" y="154803"/>
                  <a:pt x="0" y="163286"/>
                </a:cubicBezTo>
                <a:cubicBezTo>
                  <a:pt x="0" y="171769"/>
                  <a:pt x="6825" y="178594"/>
                  <a:pt x="15308" y="178594"/>
                </a:cubicBezTo>
                <a:lnTo>
                  <a:pt x="40821" y="178594"/>
                </a:lnTo>
                <a:lnTo>
                  <a:pt x="40821" y="214313"/>
                </a:lnTo>
                <a:lnTo>
                  <a:pt x="15308" y="214313"/>
                </a:lnTo>
                <a:cubicBezTo>
                  <a:pt x="6825" y="214313"/>
                  <a:pt x="0" y="221137"/>
                  <a:pt x="0" y="229621"/>
                </a:cubicBezTo>
                <a:cubicBezTo>
                  <a:pt x="0" y="238104"/>
                  <a:pt x="6825" y="244929"/>
                  <a:pt x="15308" y="244929"/>
                </a:cubicBezTo>
                <a:lnTo>
                  <a:pt x="40821" y="244929"/>
                </a:lnTo>
                <a:cubicBezTo>
                  <a:pt x="40821" y="267444"/>
                  <a:pt x="59127" y="285750"/>
                  <a:pt x="81643" y="285750"/>
                </a:cubicBezTo>
                <a:lnTo>
                  <a:pt x="81643" y="311263"/>
                </a:lnTo>
                <a:cubicBezTo>
                  <a:pt x="81643" y="319747"/>
                  <a:pt x="88468" y="326571"/>
                  <a:pt x="96951" y="326571"/>
                </a:cubicBezTo>
                <a:cubicBezTo>
                  <a:pt x="105434" y="326571"/>
                  <a:pt x="112259" y="319747"/>
                  <a:pt x="112259" y="311263"/>
                </a:cubicBezTo>
                <a:lnTo>
                  <a:pt x="112259" y="285750"/>
                </a:lnTo>
                <a:lnTo>
                  <a:pt x="147978" y="285750"/>
                </a:lnTo>
                <a:lnTo>
                  <a:pt x="147978" y="311263"/>
                </a:lnTo>
                <a:cubicBezTo>
                  <a:pt x="147978" y="319747"/>
                  <a:pt x="154803" y="326571"/>
                  <a:pt x="163286" y="326571"/>
                </a:cubicBezTo>
                <a:cubicBezTo>
                  <a:pt x="171769" y="326571"/>
                  <a:pt x="178594" y="319747"/>
                  <a:pt x="178594" y="311263"/>
                </a:cubicBezTo>
                <a:lnTo>
                  <a:pt x="178594" y="285750"/>
                </a:lnTo>
                <a:lnTo>
                  <a:pt x="214313" y="285750"/>
                </a:lnTo>
                <a:lnTo>
                  <a:pt x="214313" y="311263"/>
                </a:lnTo>
                <a:cubicBezTo>
                  <a:pt x="214313" y="319747"/>
                  <a:pt x="221137" y="326571"/>
                  <a:pt x="229621" y="326571"/>
                </a:cubicBezTo>
                <a:cubicBezTo>
                  <a:pt x="238104" y="326571"/>
                  <a:pt x="244929" y="319747"/>
                  <a:pt x="244929" y="311263"/>
                </a:cubicBezTo>
                <a:lnTo>
                  <a:pt x="244929" y="285750"/>
                </a:lnTo>
                <a:cubicBezTo>
                  <a:pt x="267444" y="285750"/>
                  <a:pt x="285750" y="267444"/>
                  <a:pt x="285750" y="244929"/>
                </a:cubicBezTo>
                <a:lnTo>
                  <a:pt x="311263" y="244929"/>
                </a:lnTo>
                <a:cubicBezTo>
                  <a:pt x="319747" y="244929"/>
                  <a:pt x="326571" y="238104"/>
                  <a:pt x="326571" y="229621"/>
                </a:cubicBezTo>
                <a:cubicBezTo>
                  <a:pt x="326571" y="221137"/>
                  <a:pt x="319747" y="214313"/>
                  <a:pt x="311263" y="214313"/>
                </a:cubicBezTo>
                <a:lnTo>
                  <a:pt x="285750" y="214313"/>
                </a:lnTo>
                <a:lnTo>
                  <a:pt x="285750" y="178594"/>
                </a:lnTo>
                <a:lnTo>
                  <a:pt x="311263" y="178594"/>
                </a:lnTo>
                <a:cubicBezTo>
                  <a:pt x="319747" y="178594"/>
                  <a:pt x="326571" y="171769"/>
                  <a:pt x="326571" y="163286"/>
                </a:cubicBezTo>
                <a:cubicBezTo>
                  <a:pt x="326571" y="154803"/>
                  <a:pt x="319747" y="147978"/>
                  <a:pt x="311263" y="147978"/>
                </a:cubicBezTo>
                <a:lnTo>
                  <a:pt x="285750" y="147978"/>
                </a:lnTo>
                <a:lnTo>
                  <a:pt x="285750" y="112259"/>
                </a:lnTo>
                <a:lnTo>
                  <a:pt x="311263" y="112259"/>
                </a:lnTo>
                <a:cubicBezTo>
                  <a:pt x="319747" y="112259"/>
                  <a:pt x="326571" y="105434"/>
                  <a:pt x="326571" y="96951"/>
                </a:cubicBezTo>
                <a:cubicBezTo>
                  <a:pt x="326571" y="88468"/>
                  <a:pt x="319747" y="81643"/>
                  <a:pt x="311263" y="81643"/>
                </a:cubicBezTo>
                <a:lnTo>
                  <a:pt x="285750" y="81643"/>
                </a:lnTo>
                <a:cubicBezTo>
                  <a:pt x="285750" y="59127"/>
                  <a:pt x="267444" y="40821"/>
                  <a:pt x="244929" y="40821"/>
                </a:cubicBezTo>
                <a:lnTo>
                  <a:pt x="244929" y="15308"/>
                </a:lnTo>
                <a:cubicBezTo>
                  <a:pt x="244929" y="6825"/>
                  <a:pt x="238104" y="0"/>
                  <a:pt x="229621" y="0"/>
                </a:cubicBezTo>
                <a:cubicBezTo>
                  <a:pt x="221137" y="0"/>
                  <a:pt x="214313" y="6825"/>
                  <a:pt x="214313" y="15308"/>
                </a:cubicBezTo>
                <a:lnTo>
                  <a:pt x="214313" y="40821"/>
                </a:lnTo>
                <a:lnTo>
                  <a:pt x="178594" y="40821"/>
                </a:lnTo>
                <a:lnTo>
                  <a:pt x="178594" y="15308"/>
                </a:lnTo>
                <a:cubicBezTo>
                  <a:pt x="178594" y="6825"/>
                  <a:pt x="171769" y="0"/>
                  <a:pt x="163286" y="0"/>
                </a:cubicBezTo>
                <a:cubicBezTo>
                  <a:pt x="154803" y="0"/>
                  <a:pt x="147978" y="6825"/>
                  <a:pt x="147978" y="15308"/>
                </a:cubicBezTo>
                <a:lnTo>
                  <a:pt x="147978" y="40821"/>
                </a:lnTo>
                <a:lnTo>
                  <a:pt x="112259" y="40821"/>
                </a:lnTo>
                <a:lnTo>
                  <a:pt x="112259" y="15308"/>
                </a:lnTo>
                <a:close/>
                <a:moveTo>
                  <a:pt x="102054" y="81643"/>
                </a:moveTo>
                <a:lnTo>
                  <a:pt x="224518" y="81643"/>
                </a:lnTo>
                <a:cubicBezTo>
                  <a:pt x="235808" y="81643"/>
                  <a:pt x="244929" y="90764"/>
                  <a:pt x="244929" y="102054"/>
                </a:cubicBezTo>
                <a:lnTo>
                  <a:pt x="244929" y="224518"/>
                </a:lnTo>
                <a:cubicBezTo>
                  <a:pt x="244929" y="235808"/>
                  <a:pt x="235808" y="244929"/>
                  <a:pt x="224518" y="244929"/>
                </a:cubicBezTo>
                <a:lnTo>
                  <a:pt x="102054" y="244929"/>
                </a:lnTo>
                <a:cubicBezTo>
                  <a:pt x="90764" y="244929"/>
                  <a:pt x="81643" y="235808"/>
                  <a:pt x="81643" y="224518"/>
                </a:cubicBezTo>
                <a:lnTo>
                  <a:pt x="81643" y="102054"/>
                </a:lnTo>
                <a:cubicBezTo>
                  <a:pt x="81643" y="90764"/>
                  <a:pt x="90764" y="81643"/>
                  <a:pt x="102054" y="81643"/>
                </a:cubicBezTo>
                <a:close/>
                <a:moveTo>
                  <a:pt x="112259" y="112259"/>
                </a:moveTo>
                <a:lnTo>
                  <a:pt x="112259" y="214313"/>
                </a:lnTo>
                <a:lnTo>
                  <a:pt x="214313" y="214313"/>
                </a:lnTo>
                <a:lnTo>
                  <a:pt x="214313" y="112259"/>
                </a:lnTo>
                <a:lnTo>
                  <a:pt x="112259" y="11225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170214" y="1524000"/>
            <a:ext cx="6585857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AI系统工程与模型工程化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70214" y="1923143"/>
            <a:ext cx="6549571" cy="471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长期从事AI算法的系统化实现与优化,将先进算法转化为稳定可靠的工程方案。不是简单地调用API,而是从底层架构设计到部署落地的全流程工程能力。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2794000"/>
            <a:ext cx="7483929" cy="1306286"/>
          </a:xfrm>
          <a:custGeom>
            <a:avLst/>
            <a:gdLst/>
            <a:ahLst/>
            <a:cxnLst/>
            <a:rect l="l" t="t" r="r" b="b"/>
            <a:pathLst>
              <a:path w="7483929" h="1306286">
                <a:moveTo>
                  <a:pt x="36286" y="0"/>
                </a:moveTo>
                <a:lnTo>
                  <a:pt x="7411351" y="0"/>
                </a:lnTo>
                <a:cubicBezTo>
                  <a:pt x="7451435" y="0"/>
                  <a:pt x="7483929" y="32494"/>
                  <a:pt x="7483929" y="72577"/>
                </a:cubicBezTo>
                <a:lnTo>
                  <a:pt x="7483929" y="1233708"/>
                </a:lnTo>
                <a:cubicBezTo>
                  <a:pt x="7483929" y="1273792"/>
                  <a:pt x="7451435" y="1306286"/>
                  <a:pt x="7411351" y="1306286"/>
                </a:cubicBezTo>
                <a:lnTo>
                  <a:pt x="36286" y="1306286"/>
                </a:lnTo>
                <a:cubicBezTo>
                  <a:pt x="16246" y="1306286"/>
                  <a:pt x="0" y="1290040"/>
                  <a:pt x="0" y="1270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381000" y="2794000"/>
            <a:ext cx="36286" cy="1306286"/>
          </a:xfrm>
          <a:custGeom>
            <a:avLst/>
            <a:gdLst/>
            <a:ahLst/>
            <a:cxnLst/>
            <a:rect l="l" t="t" r="r" b="b"/>
            <a:pathLst>
              <a:path w="36286" h="1306286">
                <a:moveTo>
                  <a:pt x="36286" y="0"/>
                </a:moveTo>
                <a:lnTo>
                  <a:pt x="36286" y="0"/>
                </a:lnTo>
                <a:lnTo>
                  <a:pt x="36286" y="1306286"/>
                </a:lnTo>
                <a:lnTo>
                  <a:pt x="36286" y="1306286"/>
                </a:lnTo>
                <a:cubicBezTo>
                  <a:pt x="16246" y="1306286"/>
                  <a:pt x="0" y="1290040"/>
                  <a:pt x="0" y="1270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2" name="Shape 10"/>
          <p:cNvSpPr/>
          <p:nvPr/>
        </p:nvSpPr>
        <p:spPr>
          <a:xfrm>
            <a:off x="657679" y="3011714"/>
            <a:ext cx="326571" cy="326571"/>
          </a:xfrm>
          <a:custGeom>
            <a:avLst/>
            <a:gdLst/>
            <a:ahLst/>
            <a:cxnLst/>
            <a:rect l="l" t="t" r="r" b="b"/>
            <a:pathLst>
              <a:path w="326571" h="326571">
                <a:moveTo>
                  <a:pt x="40821" y="40821"/>
                </a:moveTo>
                <a:cubicBezTo>
                  <a:pt x="18306" y="40821"/>
                  <a:pt x="0" y="59127"/>
                  <a:pt x="0" y="81643"/>
                </a:cubicBezTo>
                <a:lnTo>
                  <a:pt x="0" y="86363"/>
                </a:lnTo>
                <a:cubicBezTo>
                  <a:pt x="0" y="90700"/>
                  <a:pt x="2806" y="94400"/>
                  <a:pt x="6442" y="96760"/>
                </a:cubicBezTo>
                <a:cubicBezTo>
                  <a:pt x="14862" y="102245"/>
                  <a:pt x="20411" y="111685"/>
                  <a:pt x="20411" y="122464"/>
                </a:cubicBezTo>
                <a:cubicBezTo>
                  <a:pt x="20411" y="133244"/>
                  <a:pt x="14862" y="142684"/>
                  <a:pt x="6442" y="148169"/>
                </a:cubicBezTo>
                <a:cubicBezTo>
                  <a:pt x="2806" y="150529"/>
                  <a:pt x="0" y="154228"/>
                  <a:pt x="0" y="158566"/>
                </a:cubicBezTo>
                <a:lnTo>
                  <a:pt x="0" y="193902"/>
                </a:lnTo>
                <a:lnTo>
                  <a:pt x="326571" y="193902"/>
                </a:lnTo>
                <a:lnTo>
                  <a:pt x="326571" y="158566"/>
                </a:lnTo>
                <a:cubicBezTo>
                  <a:pt x="326571" y="154228"/>
                  <a:pt x="323765" y="150529"/>
                  <a:pt x="320129" y="148169"/>
                </a:cubicBezTo>
                <a:cubicBezTo>
                  <a:pt x="311710" y="142684"/>
                  <a:pt x="306161" y="133244"/>
                  <a:pt x="306161" y="122464"/>
                </a:cubicBezTo>
                <a:cubicBezTo>
                  <a:pt x="306161" y="111685"/>
                  <a:pt x="311710" y="102245"/>
                  <a:pt x="320129" y="96760"/>
                </a:cubicBezTo>
                <a:cubicBezTo>
                  <a:pt x="323765" y="94400"/>
                  <a:pt x="326571" y="90700"/>
                  <a:pt x="326571" y="86363"/>
                </a:cubicBezTo>
                <a:lnTo>
                  <a:pt x="326571" y="81643"/>
                </a:lnTo>
                <a:cubicBezTo>
                  <a:pt x="326571" y="59127"/>
                  <a:pt x="308266" y="40821"/>
                  <a:pt x="285750" y="40821"/>
                </a:cubicBezTo>
                <a:lnTo>
                  <a:pt x="40821" y="40821"/>
                </a:lnTo>
                <a:close/>
                <a:moveTo>
                  <a:pt x="326571" y="265339"/>
                </a:moveTo>
                <a:lnTo>
                  <a:pt x="326571" y="224518"/>
                </a:lnTo>
                <a:lnTo>
                  <a:pt x="0" y="224518"/>
                </a:lnTo>
                <a:lnTo>
                  <a:pt x="0" y="265339"/>
                </a:lnTo>
                <a:cubicBezTo>
                  <a:pt x="0" y="276629"/>
                  <a:pt x="9121" y="285750"/>
                  <a:pt x="20411" y="285750"/>
                </a:cubicBezTo>
                <a:lnTo>
                  <a:pt x="61232" y="285750"/>
                </a:lnTo>
                <a:lnTo>
                  <a:pt x="61232" y="270442"/>
                </a:lnTo>
                <a:cubicBezTo>
                  <a:pt x="61232" y="261959"/>
                  <a:pt x="68057" y="255134"/>
                  <a:pt x="76540" y="255134"/>
                </a:cubicBezTo>
                <a:cubicBezTo>
                  <a:pt x="85023" y="255134"/>
                  <a:pt x="91848" y="261959"/>
                  <a:pt x="91848" y="270442"/>
                </a:cubicBezTo>
                <a:lnTo>
                  <a:pt x="91848" y="285750"/>
                </a:lnTo>
                <a:lnTo>
                  <a:pt x="147978" y="285750"/>
                </a:lnTo>
                <a:lnTo>
                  <a:pt x="147978" y="270442"/>
                </a:lnTo>
                <a:cubicBezTo>
                  <a:pt x="147978" y="261959"/>
                  <a:pt x="154803" y="255134"/>
                  <a:pt x="163286" y="255134"/>
                </a:cubicBezTo>
                <a:cubicBezTo>
                  <a:pt x="171769" y="255134"/>
                  <a:pt x="178594" y="261959"/>
                  <a:pt x="178594" y="270442"/>
                </a:cubicBezTo>
                <a:lnTo>
                  <a:pt x="178594" y="285750"/>
                </a:lnTo>
                <a:lnTo>
                  <a:pt x="234723" y="285750"/>
                </a:lnTo>
                <a:lnTo>
                  <a:pt x="234723" y="270442"/>
                </a:lnTo>
                <a:cubicBezTo>
                  <a:pt x="234723" y="261959"/>
                  <a:pt x="241548" y="255134"/>
                  <a:pt x="250031" y="255134"/>
                </a:cubicBezTo>
                <a:cubicBezTo>
                  <a:pt x="258514" y="255134"/>
                  <a:pt x="265339" y="261959"/>
                  <a:pt x="265339" y="270442"/>
                </a:cubicBezTo>
                <a:lnTo>
                  <a:pt x="265339" y="285750"/>
                </a:lnTo>
                <a:lnTo>
                  <a:pt x="306161" y="285750"/>
                </a:lnTo>
                <a:cubicBezTo>
                  <a:pt x="317450" y="285750"/>
                  <a:pt x="326571" y="276629"/>
                  <a:pt x="326571" y="265339"/>
                </a:cubicBezTo>
                <a:close/>
                <a:moveTo>
                  <a:pt x="102054" y="102054"/>
                </a:moveTo>
                <a:lnTo>
                  <a:pt x="102054" y="142875"/>
                </a:lnTo>
                <a:cubicBezTo>
                  <a:pt x="102054" y="154165"/>
                  <a:pt x="92933" y="163286"/>
                  <a:pt x="81643" y="163286"/>
                </a:cubicBezTo>
                <a:cubicBezTo>
                  <a:pt x="70353" y="163286"/>
                  <a:pt x="61232" y="154165"/>
                  <a:pt x="61232" y="142875"/>
                </a:cubicBezTo>
                <a:lnTo>
                  <a:pt x="61232" y="102054"/>
                </a:lnTo>
                <a:cubicBezTo>
                  <a:pt x="61232" y="90764"/>
                  <a:pt x="70353" y="81643"/>
                  <a:pt x="81643" y="81643"/>
                </a:cubicBezTo>
                <a:cubicBezTo>
                  <a:pt x="92933" y="81643"/>
                  <a:pt x="102054" y="90764"/>
                  <a:pt x="102054" y="102054"/>
                </a:cubicBezTo>
                <a:close/>
                <a:moveTo>
                  <a:pt x="183696" y="102054"/>
                </a:moveTo>
                <a:lnTo>
                  <a:pt x="183696" y="142875"/>
                </a:lnTo>
                <a:cubicBezTo>
                  <a:pt x="183696" y="154165"/>
                  <a:pt x="174575" y="163286"/>
                  <a:pt x="163286" y="163286"/>
                </a:cubicBezTo>
                <a:cubicBezTo>
                  <a:pt x="151996" y="163286"/>
                  <a:pt x="142875" y="154165"/>
                  <a:pt x="142875" y="142875"/>
                </a:cubicBezTo>
                <a:lnTo>
                  <a:pt x="142875" y="102054"/>
                </a:lnTo>
                <a:cubicBezTo>
                  <a:pt x="142875" y="90764"/>
                  <a:pt x="151996" y="81643"/>
                  <a:pt x="163286" y="81643"/>
                </a:cubicBezTo>
                <a:cubicBezTo>
                  <a:pt x="174575" y="81643"/>
                  <a:pt x="183696" y="90764"/>
                  <a:pt x="183696" y="102054"/>
                </a:cubicBezTo>
                <a:close/>
                <a:moveTo>
                  <a:pt x="265339" y="102054"/>
                </a:moveTo>
                <a:lnTo>
                  <a:pt x="265339" y="142875"/>
                </a:lnTo>
                <a:cubicBezTo>
                  <a:pt x="265339" y="154165"/>
                  <a:pt x="256218" y="163286"/>
                  <a:pt x="244929" y="163286"/>
                </a:cubicBezTo>
                <a:cubicBezTo>
                  <a:pt x="233639" y="163286"/>
                  <a:pt x="224518" y="154165"/>
                  <a:pt x="224518" y="142875"/>
                </a:cubicBezTo>
                <a:lnTo>
                  <a:pt x="224518" y="102054"/>
                </a:lnTo>
                <a:cubicBezTo>
                  <a:pt x="224518" y="90764"/>
                  <a:pt x="233639" y="81643"/>
                  <a:pt x="244929" y="81643"/>
                </a:cubicBezTo>
                <a:cubicBezTo>
                  <a:pt x="256218" y="81643"/>
                  <a:pt x="265339" y="90764"/>
                  <a:pt x="265339" y="10205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3" name="Text 11"/>
          <p:cNvSpPr/>
          <p:nvPr/>
        </p:nvSpPr>
        <p:spPr>
          <a:xfrm>
            <a:off x="1170214" y="3011714"/>
            <a:ext cx="6585857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嵌入式系统与实时控制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70214" y="3410857"/>
            <a:ext cx="6549571" cy="471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精通嵌入式系统开发,掌握实时控制技术,确保硬件设备的高可靠性运行。在资源受限环境下实现复杂功能,保证系统7×24小时稳定运行。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1000" y="4281714"/>
            <a:ext cx="3637643" cy="2576286"/>
          </a:xfrm>
          <a:custGeom>
            <a:avLst/>
            <a:gdLst/>
            <a:ahLst/>
            <a:cxnLst/>
            <a:rect l="l" t="t" r="r" b="b"/>
            <a:pathLst>
              <a:path w="3637643" h="2576286">
                <a:moveTo>
                  <a:pt x="36286" y="0"/>
                </a:moveTo>
                <a:lnTo>
                  <a:pt x="3565069" y="0"/>
                </a:lnTo>
                <a:cubicBezTo>
                  <a:pt x="3605150" y="0"/>
                  <a:pt x="3637643" y="32492"/>
                  <a:pt x="3637643" y="72574"/>
                </a:cubicBezTo>
                <a:lnTo>
                  <a:pt x="3637643" y="2503712"/>
                </a:lnTo>
                <a:cubicBezTo>
                  <a:pt x="3637643" y="2543766"/>
                  <a:pt x="3605124" y="2576286"/>
                  <a:pt x="3565069" y="2576286"/>
                </a:cubicBezTo>
                <a:lnTo>
                  <a:pt x="36286" y="2576286"/>
                </a:lnTo>
                <a:cubicBezTo>
                  <a:pt x="16246" y="2576286"/>
                  <a:pt x="0" y="2560040"/>
                  <a:pt x="0" y="2540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381000" y="4281714"/>
            <a:ext cx="36286" cy="2576286"/>
          </a:xfrm>
          <a:custGeom>
            <a:avLst/>
            <a:gdLst/>
            <a:ahLst/>
            <a:cxnLst/>
            <a:rect l="l" t="t" r="r" b="b"/>
            <a:pathLst>
              <a:path w="36286" h="2576286">
                <a:moveTo>
                  <a:pt x="36286" y="0"/>
                </a:moveTo>
                <a:lnTo>
                  <a:pt x="36286" y="0"/>
                </a:lnTo>
                <a:lnTo>
                  <a:pt x="36286" y="2576286"/>
                </a:lnTo>
                <a:lnTo>
                  <a:pt x="36286" y="2576286"/>
                </a:lnTo>
                <a:cubicBezTo>
                  <a:pt x="16246" y="2576286"/>
                  <a:pt x="0" y="2560040"/>
                  <a:pt x="0" y="2540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7" name="Shape 15"/>
          <p:cNvSpPr/>
          <p:nvPr/>
        </p:nvSpPr>
        <p:spPr>
          <a:xfrm>
            <a:off x="657679" y="4499429"/>
            <a:ext cx="326571" cy="326571"/>
          </a:xfrm>
          <a:custGeom>
            <a:avLst/>
            <a:gdLst/>
            <a:ahLst/>
            <a:cxnLst/>
            <a:rect l="l" t="t" r="r" b="b"/>
            <a:pathLst>
              <a:path w="326571" h="326571">
                <a:moveTo>
                  <a:pt x="163286" y="68822"/>
                </a:moveTo>
                <a:lnTo>
                  <a:pt x="153718" y="55555"/>
                </a:lnTo>
                <a:cubicBezTo>
                  <a:pt x="137772" y="33486"/>
                  <a:pt x="112195" y="20411"/>
                  <a:pt x="84896" y="20411"/>
                </a:cubicBezTo>
                <a:cubicBezTo>
                  <a:pt x="38015" y="20411"/>
                  <a:pt x="0" y="58426"/>
                  <a:pt x="0" y="105307"/>
                </a:cubicBezTo>
                <a:lnTo>
                  <a:pt x="0" y="106965"/>
                </a:lnTo>
                <a:cubicBezTo>
                  <a:pt x="0" y="122018"/>
                  <a:pt x="3955" y="137581"/>
                  <a:pt x="10588" y="153080"/>
                </a:cubicBezTo>
                <a:lnTo>
                  <a:pt x="78199" y="153080"/>
                </a:lnTo>
                <a:cubicBezTo>
                  <a:pt x="80240" y="153080"/>
                  <a:pt x="82089" y="151868"/>
                  <a:pt x="82919" y="149955"/>
                </a:cubicBezTo>
                <a:lnTo>
                  <a:pt x="103202" y="101288"/>
                </a:lnTo>
                <a:cubicBezTo>
                  <a:pt x="105562" y="95675"/>
                  <a:pt x="111047" y="91976"/>
                  <a:pt x="117106" y="91848"/>
                </a:cubicBezTo>
                <a:cubicBezTo>
                  <a:pt x="123166" y="91721"/>
                  <a:pt x="128779" y="95293"/>
                  <a:pt x="131266" y="100842"/>
                </a:cubicBezTo>
                <a:lnTo>
                  <a:pt x="163987" y="173491"/>
                </a:lnTo>
                <a:lnTo>
                  <a:pt x="190394" y="120678"/>
                </a:lnTo>
                <a:cubicBezTo>
                  <a:pt x="193009" y="115512"/>
                  <a:pt x="198303" y="112195"/>
                  <a:pt x="204107" y="112195"/>
                </a:cubicBezTo>
                <a:cubicBezTo>
                  <a:pt x="209911" y="112195"/>
                  <a:pt x="215205" y="115448"/>
                  <a:pt x="217821" y="120678"/>
                </a:cubicBezTo>
                <a:lnTo>
                  <a:pt x="232618" y="150210"/>
                </a:lnTo>
                <a:cubicBezTo>
                  <a:pt x="233511" y="151932"/>
                  <a:pt x="235233" y="153017"/>
                  <a:pt x="237211" y="153017"/>
                </a:cubicBezTo>
                <a:lnTo>
                  <a:pt x="316047" y="153017"/>
                </a:lnTo>
                <a:cubicBezTo>
                  <a:pt x="322744" y="137517"/>
                  <a:pt x="326635" y="121954"/>
                  <a:pt x="326635" y="106901"/>
                </a:cubicBezTo>
                <a:lnTo>
                  <a:pt x="326635" y="105243"/>
                </a:lnTo>
                <a:cubicBezTo>
                  <a:pt x="326571" y="58426"/>
                  <a:pt x="288556" y="20411"/>
                  <a:pt x="241676" y="20411"/>
                </a:cubicBezTo>
                <a:cubicBezTo>
                  <a:pt x="214440" y="20411"/>
                  <a:pt x="188799" y="33486"/>
                  <a:pt x="172853" y="55555"/>
                </a:cubicBezTo>
                <a:lnTo>
                  <a:pt x="163286" y="68759"/>
                </a:lnTo>
                <a:close/>
                <a:moveTo>
                  <a:pt x="299527" y="183696"/>
                </a:moveTo>
                <a:lnTo>
                  <a:pt x="237147" y="183696"/>
                </a:lnTo>
                <a:cubicBezTo>
                  <a:pt x="223625" y="183696"/>
                  <a:pt x="211251" y="176042"/>
                  <a:pt x="205191" y="163924"/>
                </a:cubicBezTo>
                <a:lnTo>
                  <a:pt x="204107" y="161755"/>
                </a:lnTo>
                <a:lnTo>
                  <a:pt x="176999" y="216035"/>
                </a:lnTo>
                <a:cubicBezTo>
                  <a:pt x="174384" y="221329"/>
                  <a:pt x="168899" y="224645"/>
                  <a:pt x="162967" y="224518"/>
                </a:cubicBezTo>
                <a:cubicBezTo>
                  <a:pt x="157035" y="224390"/>
                  <a:pt x="151741" y="220882"/>
                  <a:pt x="149317" y="215524"/>
                </a:cubicBezTo>
                <a:lnTo>
                  <a:pt x="117872" y="145681"/>
                </a:lnTo>
                <a:lnTo>
                  <a:pt x="111175" y="161755"/>
                </a:lnTo>
                <a:cubicBezTo>
                  <a:pt x="105625" y="175086"/>
                  <a:pt x="92614" y="183760"/>
                  <a:pt x="78199" y="183760"/>
                </a:cubicBezTo>
                <a:lnTo>
                  <a:pt x="27044" y="183760"/>
                </a:lnTo>
                <a:cubicBezTo>
                  <a:pt x="57150" y="230832"/>
                  <a:pt x="105498" y="274141"/>
                  <a:pt x="135731" y="297231"/>
                </a:cubicBezTo>
                <a:cubicBezTo>
                  <a:pt x="143640" y="303227"/>
                  <a:pt x="153335" y="306224"/>
                  <a:pt x="163222" y="306224"/>
                </a:cubicBezTo>
                <a:cubicBezTo>
                  <a:pt x="173108" y="306224"/>
                  <a:pt x="182867" y="303290"/>
                  <a:pt x="190713" y="297231"/>
                </a:cubicBezTo>
                <a:cubicBezTo>
                  <a:pt x="221074" y="274078"/>
                  <a:pt x="269421" y="230769"/>
                  <a:pt x="299527" y="183696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8" name="Text 16"/>
          <p:cNvSpPr/>
          <p:nvPr/>
        </p:nvSpPr>
        <p:spPr>
          <a:xfrm>
            <a:off x="1170214" y="4499429"/>
            <a:ext cx="2739571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医疗级/工业级硬件系统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70214" y="4898571"/>
            <a:ext cx="2703286" cy="943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熟悉医疗设备和工业控制系统的严苛要求,设计符合高安全标准的硬件产品。掌握EMC、可靠性、故障安全等关键技术。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221262" y="4281714"/>
            <a:ext cx="3637643" cy="2576286"/>
          </a:xfrm>
          <a:custGeom>
            <a:avLst/>
            <a:gdLst/>
            <a:ahLst/>
            <a:cxnLst/>
            <a:rect l="l" t="t" r="r" b="b"/>
            <a:pathLst>
              <a:path w="3637643" h="2576286">
                <a:moveTo>
                  <a:pt x="36286" y="0"/>
                </a:moveTo>
                <a:lnTo>
                  <a:pt x="3565069" y="0"/>
                </a:lnTo>
                <a:cubicBezTo>
                  <a:pt x="3605150" y="0"/>
                  <a:pt x="3637643" y="32492"/>
                  <a:pt x="3637643" y="72574"/>
                </a:cubicBezTo>
                <a:lnTo>
                  <a:pt x="3637643" y="2503712"/>
                </a:lnTo>
                <a:cubicBezTo>
                  <a:pt x="3637643" y="2543766"/>
                  <a:pt x="3605124" y="2576286"/>
                  <a:pt x="3565069" y="2576286"/>
                </a:cubicBezTo>
                <a:lnTo>
                  <a:pt x="36286" y="2576286"/>
                </a:lnTo>
                <a:cubicBezTo>
                  <a:pt x="16246" y="2576286"/>
                  <a:pt x="0" y="2560040"/>
                  <a:pt x="0" y="2540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4221262" y="4281714"/>
            <a:ext cx="36286" cy="2576286"/>
          </a:xfrm>
          <a:custGeom>
            <a:avLst/>
            <a:gdLst/>
            <a:ahLst/>
            <a:cxnLst/>
            <a:rect l="l" t="t" r="r" b="b"/>
            <a:pathLst>
              <a:path w="36286" h="2576286">
                <a:moveTo>
                  <a:pt x="36286" y="0"/>
                </a:moveTo>
                <a:lnTo>
                  <a:pt x="36286" y="0"/>
                </a:lnTo>
                <a:lnTo>
                  <a:pt x="36286" y="2576286"/>
                </a:lnTo>
                <a:lnTo>
                  <a:pt x="36286" y="2576286"/>
                </a:lnTo>
                <a:cubicBezTo>
                  <a:pt x="16246" y="2576286"/>
                  <a:pt x="0" y="2560040"/>
                  <a:pt x="0" y="2540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2" name="Shape 20"/>
          <p:cNvSpPr/>
          <p:nvPr/>
        </p:nvSpPr>
        <p:spPr>
          <a:xfrm>
            <a:off x="4497940" y="4499429"/>
            <a:ext cx="326571" cy="326571"/>
          </a:xfrm>
          <a:custGeom>
            <a:avLst/>
            <a:gdLst/>
            <a:ahLst/>
            <a:cxnLst/>
            <a:rect l="l" t="t" r="r" b="b"/>
            <a:pathLst>
              <a:path w="326571" h="326571">
                <a:moveTo>
                  <a:pt x="42033" y="145745"/>
                </a:moveTo>
                <a:cubicBezTo>
                  <a:pt x="50517" y="86427"/>
                  <a:pt x="101607" y="40821"/>
                  <a:pt x="163286" y="40821"/>
                </a:cubicBezTo>
                <a:cubicBezTo>
                  <a:pt x="197091" y="40821"/>
                  <a:pt x="227707" y="54535"/>
                  <a:pt x="249904" y="76668"/>
                </a:cubicBezTo>
                <a:cubicBezTo>
                  <a:pt x="250031" y="76795"/>
                  <a:pt x="250159" y="76923"/>
                  <a:pt x="250286" y="77050"/>
                </a:cubicBezTo>
                <a:lnTo>
                  <a:pt x="255134" y="81643"/>
                </a:lnTo>
                <a:lnTo>
                  <a:pt x="224582" y="81643"/>
                </a:lnTo>
                <a:cubicBezTo>
                  <a:pt x="213292" y="81643"/>
                  <a:pt x="204171" y="90764"/>
                  <a:pt x="204171" y="102054"/>
                </a:cubicBezTo>
                <a:cubicBezTo>
                  <a:pt x="204171" y="113343"/>
                  <a:pt x="213292" y="122464"/>
                  <a:pt x="224582" y="122464"/>
                </a:cubicBezTo>
                <a:lnTo>
                  <a:pt x="306224" y="122464"/>
                </a:lnTo>
                <a:cubicBezTo>
                  <a:pt x="317514" y="122464"/>
                  <a:pt x="326635" y="113343"/>
                  <a:pt x="326635" y="102054"/>
                </a:cubicBezTo>
                <a:lnTo>
                  <a:pt x="326635" y="20411"/>
                </a:lnTo>
                <a:cubicBezTo>
                  <a:pt x="326635" y="9121"/>
                  <a:pt x="317514" y="0"/>
                  <a:pt x="306224" y="0"/>
                </a:cubicBezTo>
                <a:cubicBezTo>
                  <a:pt x="294935" y="0"/>
                  <a:pt x="285814" y="9121"/>
                  <a:pt x="285814" y="20411"/>
                </a:cubicBezTo>
                <a:lnTo>
                  <a:pt x="285814" y="54471"/>
                </a:lnTo>
                <a:lnTo>
                  <a:pt x="278606" y="47646"/>
                </a:lnTo>
                <a:cubicBezTo>
                  <a:pt x="249074" y="18242"/>
                  <a:pt x="208253" y="0"/>
                  <a:pt x="163286" y="0"/>
                </a:cubicBezTo>
                <a:cubicBezTo>
                  <a:pt x="81005" y="0"/>
                  <a:pt x="12948" y="60849"/>
                  <a:pt x="1658" y="140005"/>
                </a:cubicBezTo>
                <a:cubicBezTo>
                  <a:pt x="64" y="151167"/>
                  <a:pt x="7782" y="161500"/>
                  <a:pt x="18944" y="163094"/>
                </a:cubicBezTo>
                <a:cubicBezTo>
                  <a:pt x="30106" y="164689"/>
                  <a:pt x="40439" y="156907"/>
                  <a:pt x="42033" y="145809"/>
                </a:cubicBezTo>
                <a:close/>
                <a:moveTo>
                  <a:pt x="324913" y="186567"/>
                </a:moveTo>
                <a:cubicBezTo>
                  <a:pt x="326508" y="175405"/>
                  <a:pt x="318726" y="165072"/>
                  <a:pt x="307628" y="163477"/>
                </a:cubicBezTo>
                <a:cubicBezTo>
                  <a:pt x="296529" y="161882"/>
                  <a:pt x="286133" y="169664"/>
                  <a:pt x="284538" y="180762"/>
                </a:cubicBezTo>
                <a:cubicBezTo>
                  <a:pt x="276055" y="240081"/>
                  <a:pt x="224964" y="285686"/>
                  <a:pt x="163286" y="285686"/>
                </a:cubicBezTo>
                <a:cubicBezTo>
                  <a:pt x="129480" y="285686"/>
                  <a:pt x="98864" y="271973"/>
                  <a:pt x="76668" y="249840"/>
                </a:cubicBezTo>
                <a:cubicBezTo>
                  <a:pt x="76540" y="249712"/>
                  <a:pt x="76413" y="249585"/>
                  <a:pt x="76285" y="249457"/>
                </a:cubicBezTo>
                <a:lnTo>
                  <a:pt x="71437" y="244865"/>
                </a:lnTo>
                <a:lnTo>
                  <a:pt x="101990" y="244865"/>
                </a:lnTo>
                <a:cubicBezTo>
                  <a:pt x="113279" y="244865"/>
                  <a:pt x="122401" y="235744"/>
                  <a:pt x="122401" y="224454"/>
                </a:cubicBezTo>
                <a:cubicBezTo>
                  <a:pt x="122401" y="213164"/>
                  <a:pt x="113279" y="204043"/>
                  <a:pt x="101990" y="204043"/>
                </a:cubicBezTo>
                <a:lnTo>
                  <a:pt x="20411" y="204107"/>
                </a:lnTo>
                <a:cubicBezTo>
                  <a:pt x="14989" y="204107"/>
                  <a:pt x="9759" y="206276"/>
                  <a:pt x="5932" y="210167"/>
                </a:cubicBezTo>
                <a:cubicBezTo>
                  <a:pt x="2105" y="214057"/>
                  <a:pt x="-64" y="219224"/>
                  <a:pt x="0" y="224709"/>
                </a:cubicBezTo>
                <a:lnTo>
                  <a:pt x="638" y="305714"/>
                </a:lnTo>
                <a:cubicBezTo>
                  <a:pt x="702" y="317004"/>
                  <a:pt x="9950" y="326061"/>
                  <a:pt x="21240" y="325934"/>
                </a:cubicBezTo>
                <a:cubicBezTo>
                  <a:pt x="32530" y="325806"/>
                  <a:pt x="41587" y="316621"/>
                  <a:pt x="41459" y="305332"/>
                </a:cubicBezTo>
                <a:lnTo>
                  <a:pt x="41204" y="272483"/>
                </a:lnTo>
                <a:lnTo>
                  <a:pt x="48029" y="278925"/>
                </a:lnTo>
                <a:cubicBezTo>
                  <a:pt x="77561" y="308329"/>
                  <a:pt x="118318" y="326571"/>
                  <a:pt x="163286" y="326571"/>
                </a:cubicBezTo>
                <a:cubicBezTo>
                  <a:pt x="245566" y="326571"/>
                  <a:pt x="313623" y="265722"/>
                  <a:pt x="324913" y="18656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Text 21"/>
          <p:cNvSpPr/>
          <p:nvPr/>
        </p:nvSpPr>
        <p:spPr>
          <a:xfrm>
            <a:off x="5010476" y="4499429"/>
            <a:ext cx="2739571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高可靠、防错、可量产架构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010476" y="4898571"/>
            <a:ext cx="2703286" cy="943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从设计源头考虑防错机制,构建高可靠性系统,并具备从样机到规模化交付的完整能力。熟悉供应链、生产工艺、质量控制等量产全流程。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079666" y="1306286"/>
            <a:ext cx="3746500" cy="2322286"/>
          </a:xfrm>
          <a:custGeom>
            <a:avLst/>
            <a:gdLst/>
            <a:ahLst/>
            <a:cxnLst/>
            <a:rect l="l" t="t" r="r" b="b"/>
            <a:pathLst>
              <a:path w="3746500" h="2322286">
                <a:moveTo>
                  <a:pt x="72571" y="0"/>
                </a:moveTo>
                <a:lnTo>
                  <a:pt x="3673929" y="0"/>
                </a:lnTo>
                <a:cubicBezTo>
                  <a:pt x="3714009" y="0"/>
                  <a:pt x="3746500" y="32491"/>
                  <a:pt x="3746500" y="72571"/>
                </a:cubicBezTo>
                <a:lnTo>
                  <a:pt x="3746500" y="2249714"/>
                </a:lnTo>
                <a:cubicBezTo>
                  <a:pt x="3746500" y="2289794"/>
                  <a:pt x="3714009" y="2322286"/>
                  <a:pt x="3673929" y="2322286"/>
                </a:cubicBezTo>
                <a:lnTo>
                  <a:pt x="72571" y="2322286"/>
                </a:lnTo>
                <a:cubicBezTo>
                  <a:pt x="32491" y="2322286"/>
                  <a:pt x="0" y="2289794"/>
                  <a:pt x="0" y="2249714"/>
                </a:cubicBezTo>
                <a:lnTo>
                  <a:pt x="0" y="72571"/>
                </a:lnTo>
                <a:cubicBezTo>
                  <a:pt x="0" y="32518"/>
                  <a:pt x="32518" y="0"/>
                  <a:pt x="72571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9518976" y="1524000"/>
            <a:ext cx="870857" cy="870857"/>
          </a:xfrm>
          <a:custGeom>
            <a:avLst/>
            <a:gdLst/>
            <a:ahLst/>
            <a:cxnLst/>
            <a:rect l="l" t="t" r="r" b="b"/>
            <a:pathLst>
              <a:path w="870857" h="870857">
                <a:moveTo>
                  <a:pt x="435429" y="0"/>
                </a:moveTo>
                <a:lnTo>
                  <a:pt x="435429" y="0"/>
                </a:lnTo>
                <a:cubicBezTo>
                  <a:pt x="675748" y="0"/>
                  <a:pt x="870857" y="195109"/>
                  <a:pt x="870857" y="435429"/>
                </a:cubicBezTo>
                <a:lnTo>
                  <a:pt x="870857" y="435429"/>
                </a:lnTo>
                <a:cubicBezTo>
                  <a:pt x="870857" y="675748"/>
                  <a:pt x="675748" y="870857"/>
                  <a:pt x="435429" y="870857"/>
                </a:cubicBezTo>
                <a:lnTo>
                  <a:pt x="435429" y="870857"/>
                </a:lnTo>
                <a:cubicBezTo>
                  <a:pt x="195109" y="870857"/>
                  <a:pt x="0" y="675748"/>
                  <a:pt x="0" y="435429"/>
                </a:cubicBezTo>
                <a:lnTo>
                  <a:pt x="0" y="435429"/>
                </a:lnTo>
                <a:cubicBezTo>
                  <a:pt x="0" y="195109"/>
                  <a:pt x="195109" y="0"/>
                  <a:pt x="435429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7" name="Text 25"/>
          <p:cNvSpPr/>
          <p:nvPr/>
        </p:nvSpPr>
        <p:spPr>
          <a:xfrm>
            <a:off x="9459516" y="1741714"/>
            <a:ext cx="988786" cy="435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429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20+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42952" y="2612571"/>
            <a:ext cx="3419929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14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团队经验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61095" y="2975429"/>
            <a:ext cx="3383643" cy="435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4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复杂系统研发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14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与产业化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084202" y="3814536"/>
            <a:ext cx="3737429" cy="1787071"/>
          </a:xfrm>
          <a:custGeom>
            <a:avLst/>
            <a:gdLst/>
            <a:ahLst/>
            <a:cxnLst/>
            <a:rect l="l" t="t" r="r" b="b"/>
            <a:pathLst>
              <a:path w="3737429" h="1787071">
                <a:moveTo>
                  <a:pt x="72573" y="0"/>
                </a:moveTo>
                <a:lnTo>
                  <a:pt x="3664856" y="0"/>
                </a:lnTo>
                <a:cubicBezTo>
                  <a:pt x="3704937" y="0"/>
                  <a:pt x="3737429" y="32492"/>
                  <a:pt x="3737429" y="72573"/>
                </a:cubicBezTo>
                <a:lnTo>
                  <a:pt x="3737429" y="1714498"/>
                </a:lnTo>
                <a:cubicBezTo>
                  <a:pt x="3737429" y="1754579"/>
                  <a:pt x="3704937" y="1787071"/>
                  <a:pt x="3664856" y="1787071"/>
                </a:cubicBezTo>
                <a:lnTo>
                  <a:pt x="72573" y="1787071"/>
                </a:lnTo>
                <a:cubicBezTo>
                  <a:pt x="32492" y="1787071"/>
                  <a:pt x="0" y="1754579"/>
                  <a:pt x="0" y="1714498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 w="12700">
            <a:solidFill>
              <a:srgbClr val="3A5F6E">
                <a:alpha val="5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9791119" y="4036786"/>
            <a:ext cx="326571" cy="326571"/>
          </a:xfrm>
          <a:custGeom>
            <a:avLst/>
            <a:gdLst/>
            <a:ahLst/>
            <a:cxnLst/>
            <a:rect l="l" t="t" r="r" b="b"/>
            <a:pathLst>
              <a:path w="326571" h="326571">
                <a:moveTo>
                  <a:pt x="163286" y="0"/>
                </a:moveTo>
                <a:cubicBezTo>
                  <a:pt x="172662" y="0"/>
                  <a:pt x="181273" y="5166"/>
                  <a:pt x="185738" y="13395"/>
                </a:cubicBezTo>
                <a:lnTo>
                  <a:pt x="323510" y="268528"/>
                </a:lnTo>
                <a:cubicBezTo>
                  <a:pt x="327783" y="276438"/>
                  <a:pt x="327592" y="286005"/>
                  <a:pt x="323000" y="293723"/>
                </a:cubicBezTo>
                <a:cubicBezTo>
                  <a:pt x="318407" y="301441"/>
                  <a:pt x="310052" y="306161"/>
                  <a:pt x="301058" y="306161"/>
                </a:cubicBezTo>
                <a:lnTo>
                  <a:pt x="25513" y="306161"/>
                </a:lnTo>
                <a:cubicBezTo>
                  <a:pt x="16520" y="306161"/>
                  <a:pt x="8228" y="301441"/>
                  <a:pt x="3572" y="293723"/>
                </a:cubicBezTo>
                <a:cubicBezTo>
                  <a:pt x="-1084" y="286005"/>
                  <a:pt x="-1212" y="276438"/>
                  <a:pt x="3062" y="268528"/>
                </a:cubicBezTo>
                <a:lnTo>
                  <a:pt x="140834" y="13395"/>
                </a:lnTo>
                <a:cubicBezTo>
                  <a:pt x="145299" y="5166"/>
                  <a:pt x="153910" y="0"/>
                  <a:pt x="163286" y="0"/>
                </a:cubicBezTo>
                <a:close/>
                <a:moveTo>
                  <a:pt x="163286" y="107156"/>
                </a:moveTo>
                <a:cubicBezTo>
                  <a:pt x="154803" y="107156"/>
                  <a:pt x="147978" y="113981"/>
                  <a:pt x="147978" y="122464"/>
                </a:cubicBezTo>
                <a:lnTo>
                  <a:pt x="147978" y="193902"/>
                </a:lnTo>
                <a:cubicBezTo>
                  <a:pt x="147978" y="202385"/>
                  <a:pt x="154803" y="209210"/>
                  <a:pt x="163286" y="209210"/>
                </a:cubicBezTo>
                <a:cubicBezTo>
                  <a:pt x="171769" y="209210"/>
                  <a:pt x="178594" y="202385"/>
                  <a:pt x="178594" y="193902"/>
                </a:cubicBezTo>
                <a:lnTo>
                  <a:pt x="178594" y="122464"/>
                </a:lnTo>
                <a:cubicBezTo>
                  <a:pt x="178594" y="113981"/>
                  <a:pt x="171769" y="107156"/>
                  <a:pt x="163286" y="107156"/>
                </a:cubicBezTo>
                <a:close/>
                <a:moveTo>
                  <a:pt x="180316" y="244929"/>
                </a:moveTo>
                <a:cubicBezTo>
                  <a:pt x="180703" y="238607"/>
                  <a:pt x="177551" y="232593"/>
                  <a:pt x="172132" y="229315"/>
                </a:cubicBezTo>
                <a:cubicBezTo>
                  <a:pt x="166713" y="226037"/>
                  <a:pt x="159922" y="226037"/>
                  <a:pt x="154503" y="229315"/>
                </a:cubicBezTo>
                <a:cubicBezTo>
                  <a:pt x="149084" y="232593"/>
                  <a:pt x="145932" y="238607"/>
                  <a:pt x="146319" y="244929"/>
                </a:cubicBezTo>
                <a:cubicBezTo>
                  <a:pt x="145932" y="251250"/>
                  <a:pt x="149084" y="257264"/>
                  <a:pt x="154503" y="260542"/>
                </a:cubicBezTo>
                <a:cubicBezTo>
                  <a:pt x="159922" y="263820"/>
                  <a:pt x="166713" y="263820"/>
                  <a:pt x="172132" y="260542"/>
                </a:cubicBezTo>
                <a:cubicBezTo>
                  <a:pt x="177551" y="257264"/>
                  <a:pt x="180703" y="251250"/>
                  <a:pt x="180316" y="24492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Text 30"/>
          <p:cNvSpPr/>
          <p:nvPr/>
        </p:nvSpPr>
        <p:spPr>
          <a:xfrm>
            <a:off x="8265631" y="4508500"/>
            <a:ext cx="3374571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86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核心判断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270166" y="4907643"/>
            <a:ext cx="3365500" cy="471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14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我们不是做Demo的团队,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14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而是做</a:t>
            </a:r>
            <a:pPr algn="ctr">
              <a:lnSpc>
                <a:spcPct val="140000"/>
              </a:lnSpc>
            </a:pPr>
            <a:r>
              <a:rPr lang="en-US" sz="1143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</a:t>
            </a:r>
            <a:pPr algn="ctr">
              <a:lnSpc>
                <a:spcPct val="140000"/>
              </a:lnSpc>
            </a:pPr>
            <a:r>
              <a:rPr lang="en-US" sz="114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的团队。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097809" y="5787571"/>
            <a:ext cx="3728357" cy="1070429"/>
          </a:xfrm>
          <a:custGeom>
            <a:avLst/>
            <a:gdLst/>
            <a:ahLst/>
            <a:cxnLst/>
            <a:rect l="l" t="t" r="r" b="b"/>
            <a:pathLst>
              <a:path w="3728357" h="1070429">
                <a:moveTo>
                  <a:pt x="36286" y="0"/>
                </a:moveTo>
                <a:lnTo>
                  <a:pt x="3655782" y="0"/>
                </a:lnTo>
                <a:cubicBezTo>
                  <a:pt x="3695864" y="0"/>
                  <a:pt x="3728357" y="32493"/>
                  <a:pt x="3728357" y="72575"/>
                </a:cubicBezTo>
                <a:lnTo>
                  <a:pt x="3728357" y="997854"/>
                </a:lnTo>
                <a:cubicBezTo>
                  <a:pt x="3728357" y="1037936"/>
                  <a:pt x="3695864" y="1070429"/>
                  <a:pt x="3655782" y="1070429"/>
                </a:cubicBezTo>
                <a:lnTo>
                  <a:pt x="36286" y="1070429"/>
                </a:lnTo>
                <a:cubicBezTo>
                  <a:pt x="16246" y="1070429"/>
                  <a:pt x="0" y="1054183"/>
                  <a:pt x="0" y="1034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5A06D">
              <a:alpha val="25098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8097809" y="5787571"/>
            <a:ext cx="36286" cy="1070429"/>
          </a:xfrm>
          <a:custGeom>
            <a:avLst/>
            <a:gdLst/>
            <a:ahLst/>
            <a:cxnLst/>
            <a:rect l="l" t="t" r="r" b="b"/>
            <a:pathLst>
              <a:path w="36286" h="1070429">
                <a:moveTo>
                  <a:pt x="36286" y="0"/>
                </a:moveTo>
                <a:lnTo>
                  <a:pt x="36286" y="0"/>
                </a:lnTo>
                <a:lnTo>
                  <a:pt x="36286" y="1070429"/>
                </a:lnTo>
                <a:lnTo>
                  <a:pt x="36286" y="1070429"/>
                </a:lnTo>
                <a:cubicBezTo>
                  <a:pt x="16246" y="1070429"/>
                  <a:pt x="0" y="1054183"/>
                  <a:pt x="0" y="1034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6" name="Shape 34"/>
          <p:cNvSpPr/>
          <p:nvPr/>
        </p:nvSpPr>
        <p:spPr>
          <a:xfrm>
            <a:off x="8338202" y="5969000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0" y="91848"/>
                </a:moveTo>
                <a:cubicBezTo>
                  <a:pt x="0" y="63656"/>
                  <a:pt x="22834" y="40821"/>
                  <a:pt x="51027" y="40821"/>
                </a:cubicBezTo>
                <a:lnTo>
                  <a:pt x="54429" y="40821"/>
                </a:lnTo>
                <a:cubicBezTo>
                  <a:pt x="61955" y="40821"/>
                  <a:pt x="68036" y="46902"/>
                  <a:pt x="68036" y="54429"/>
                </a:cubicBezTo>
                <a:cubicBezTo>
                  <a:pt x="68036" y="61955"/>
                  <a:pt x="61955" y="68036"/>
                  <a:pt x="54429" y="68036"/>
                </a:cubicBezTo>
                <a:lnTo>
                  <a:pt x="51027" y="68036"/>
                </a:lnTo>
                <a:cubicBezTo>
                  <a:pt x="37887" y="68036"/>
                  <a:pt x="27214" y="78709"/>
                  <a:pt x="27214" y="91848"/>
                </a:cubicBezTo>
                <a:lnTo>
                  <a:pt x="27214" y="95250"/>
                </a:lnTo>
                <a:lnTo>
                  <a:pt x="54429" y="95250"/>
                </a:lnTo>
                <a:cubicBezTo>
                  <a:pt x="69439" y="95250"/>
                  <a:pt x="81643" y="107454"/>
                  <a:pt x="81643" y="122464"/>
                </a:cubicBezTo>
                <a:lnTo>
                  <a:pt x="81643" y="149679"/>
                </a:lnTo>
                <a:cubicBezTo>
                  <a:pt x="81643" y="164689"/>
                  <a:pt x="69439" y="176893"/>
                  <a:pt x="54429" y="176893"/>
                </a:cubicBezTo>
                <a:lnTo>
                  <a:pt x="27214" y="176893"/>
                </a:lnTo>
                <a:cubicBezTo>
                  <a:pt x="12204" y="176893"/>
                  <a:pt x="0" y="164689"/>
                  <a:pt x="0" y="149679"/>
                </a:cubicBezTo>
                <a:lnTo>
                  <a:pt x="0" y="91848"/>
                </a:lnTo>
                <a:close/>
                <a:moveTo>
                  <a:pt x="108857" y="91848"/>
                </a:moveTo>
                <a:cubicBezTo>
                  <a:pt x="108857" y="63656"/>
                  <a:pt x="131692" y="40821"/>
                  <a:pt x="159884" y="40821"/>
                </a:cubicBezTo>
                <a:lnTo>
                  <a:pt x="163286" y="40821"/>
                </a:lnTo>
                <a:cubicBezTo>
                  <a:pt x="170812" y="40821"/>
                  <a:pt x="176893" y="46902"/>
                  <a:pt x="176893" y="54429"/>
                </a:cubicBezTo>
                <a:cubicBezTo>
                  <a:pt x="176893" y="61955"/>
                  <a:pt x="170812" y="68036"/>
                  <a:pt x="163286" y="68036"/>
                </a:cubicBezTo>
                <a:lnTo>
                  <a:pt x="159884" y="68036"/>
                </a:lnTo>
                <a:cubicBezTo>
                  <a:pt x="146745" y="68036"/>
                  <a:pt x="136071" y="78709"/>
                  <a:pt x="136071" y="91848"/>
                </a:cubicBezTo>
                <a:lnTo>
                  <a:pt x="136071" y="95250"/>
                </a:lnTo>
                <a:lnTo>
                  <a:pt x="163286" y="95250"/>
                </a:lnTo>
                <a:cubicBezTo>
                  <a:pt x="178296" y="95250"/>
                  <a:pt x="190500" y="107454"/>
                  <a:pt x="190500" y="122464"/>
                </a:cubicBezTo>
                <a:lnTo>
                  <a:pt x="190500" y="149679"/>
                </a:lnTo>
                <a:cubicBezTo>
                  <a:pt x="190500" y="164689"/>
                  <a:pt x="178296" y="176893"/>
                  <a:pt x="163286" y="176893"/>
                </a:cubicBezTo>
                <a:lnTo>
                  <a:pt x="136071" y="176893"/>
                </a:lnTo>
                <a:cubicBezTo>
                  <a:pt x="121061" y="176893"/>
                  <a:pt x="108857" y="164689"/>
                  <a:pt x="108857" y="149679"/>
                </a:cubicBezTo>
                <a:lnTo>
                  <a:pt x="108857" y="91848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7" name="Text 35"/>
          <p:cNvSpPr/>
          <p:nvPr/>
        </p:nvSpPr>
        <p:spPr>
          <a:xfrm>
            <a:off x="8678381" y="5969000"/>
            <a:ext cx="3038929" cy="707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Built by engineers who have spent decades designing systems where failure is not an option.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2695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Engineering &amp; Delivery Hub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海南保税区: 工程化与交付中心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371600"/>
            <a:ext cx="7524750" cy="2524125"/>
          </a:xfrm>
          <a:custGeom>
            <a:avLst/>
            <a:gdLst/>
            <a:ahLst/>
            <a:cxnLst/>
            <a:rect l="l" t="t" r="r" b="b"/>
            <a:pathLst>
              <a:path w="7524750" h="2524125">
                <a:moveTo>
                  <a:pt x="38100" y="0"/>
                </a:moveTo>
                <a:lnTo>
                  <a:pt x="7448547" y="0"/>
                </a:lnTo>
                <a:cubicBezTo>
                  <a:pt x="7490633" y="0"/>
                  <a:pt x="7524750" y="34117"/>
                  <a:pt x="7524750" y="76203"/>
                </a:cubicBezTo>
                <a:lnTo>
                  <a:pt x="7524750" y="2447922"/>
                </a:lnTo>
                <a:cubicBezTo>
                  <a:pt x="7524750" y="2490008"/>
                  <a:pt x="7490633" y="2524125"/>
                  <a:pt x="7448547" y="2524125"/>
                </a:cubicBezTo>
                <a:lnTo>
                  <a:pt x="38100" y="2524125"/>
                </a:lnTo>
                <a:cubicBezTo>
                  <a:pt x="17072" y="2524125"/>
                  <a:pt x="0" y="2507053"/>
                  <a:pt x="0" y="2486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371600"/>
            <a:ext cx="38100" cy="2524125"/>
          </a:xfrm>
          <a:custGeom>
            <a:avLst/>
            <a:gdLst/>
            <a:ahLst/>
            <a:cxnLst/>
            <a:rect l="l" t="t" r="r" b="b"/>
            <a:pathLst>
              <a:path w="38100" h="2524125">
                <a:moveTo>
                  <a:pt x="38100" y="0"/>
                </a:moveTo>
                <a:lnTo>
                  <a:pt x="38100" y="0"/>
                </a:lnTo>
                <a:lnTo>
                  <a:pt x="38100" y="2524125"/>
                </a:lnTo>
                <a:lnTo>
                  <a:pt x="38100" y="2524125"/>
                </a:lnTo>
                <a:cubicBezTo>
                  <a:pt x="17072" y="2524125"/>
                  <a:pt x="0" y="2507053"/>
                  <a:pt x="0" y="2486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50081" y="160972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321469" y="26789"/>
                </a:moveTo>
                <a:cubicBezTo>
                  <a:pt x="321469" y="20594"/>
                  <a:pt x="318288" y="14846"/>
                  <a:pt x="312986" y="11609"/>
                </a:cubicBezTo>
                <a:cubicBezTo>
                  <a:pt x="307684" y="8372"/>
                  <a:pt x="301154" y="8037"/>
                  <a:pt x="295628" y="10827"/>
                </a:cubicBezTo>
                <a:lnTo>
                  <a:pt x="230777" y="43253"/>
                </a:lnTo>
                <a:lnTo>
                  <a:pt x="130652" y="9823"/>
                </a:lnTo>
                <a:cubicBezTo>
                  <a:pt x="126132" y="8316"/>
                  <a:pt x="121276" y="8651"/>
                  <a:pt x="117035" y="10771"/>
                </a:cubicBezTo>
                <a:lnTo>
                  <a:pt x="45597" y="46490"/>
                </a:lnTo>
                <a:cubicBezTo>
                  <a:pt x="39514" y="49560"/>
                  <a:pt x="35719" y="55755"/>
                  <a:pt x="35719" y="62508"/>
                </a:cubicBezTo>
                <a:lnTo>
                  <a:pt x="35719" y="258961"/>
                </a:lnTo>
                <a:cubicBezTo>
                  <a:pt x="35719" y="265156"/>
                  <a:pt x="38900" y="270904"/>
                  <a:pt x="44202" y="274141"/>
                </a:cubicBezTo>
                <a:cubicBezTo>
                  <a:pt x="49504" y="277378"/>
                  <a:pt x="56034" y="277713"/>
                  <a:pt x="61559" y="274923"/>
                </a:cubicBezTo>
                <a:lnTo>
                  <a:pt x="126355" y="242497"/>
                </a:lnTo>
                <a:lnTo>
                  <a:pt x="223075" y="274755"/>
                </a:lnTo>
                <a:cubicBezTo>
                  <a:pt x="220675" y="271183"/>
                  <a:pt x="218331" y="267444"/>
                  <a:pt x="216043" y="263649"/>
                </a:cubicBezTo>
                <a:cubicBezTo>
                  <a:pt x="209903" y="253436"/>
                  <a:pt x="203820" y="241715"/>
                  <a:pt x="199299" y="229158"/>
                </a:cubicBezTo>
                <a:lnTo>
                  <a:pt x="142819" y="210350"/>
                </a:lnTo>
                <a:lnTo>
                  <a:pt x="142819" y="51569"/>
                </a:lnTo>
                <a:lnTo>
                  <a:pt x="214257" y="75400"/>
                </a:lnTo>
                <a:lnTo>
                  <a:pt x="214257" y="130820"/>
                </a:lnTo>
                <a:cubicBezTo>
                  <a:pt x="231558" y="110840"/>
                  <a:pt x="257231" y="98227"/>
                  <a:pt x="285694" y="98227"/>
                </a:cubicBezTo>
                <a:cubicBezTo>
                  <a:pt x="298307" y="98227"/>
                  <a:pt x="310362" y="100682"/>
                  <a:pt x="321413" y="105203"/>
                </a:cubicBezTo>
                <a:lnTo>
                  <a:pt x="321469" y="26789"/>
                </a:lnTo>
                <a:close/>
                <a:moveTo>
                  <a:pt x="285750" y="125016"/>
                </a:moveTo>
                <a:cubicBezTo>
                  <a:pt x="248748" y="125016"/>
                  <a:pt x="218777" y="154484"/>
                  <a:pt x="218777" y="190816"/>
                </a:cubicBezTo>
                <a:cubicBezTo>
                  <a:pt x="218777" y="229270"/>
                  <a:pt x="254552" y="274755"/>
                  <a:pt x="273807" y="296466"/>
                </a:cubicBezTo>
                <a:cubicBezTo>
                  <a:pt x="280281" y="303721"/>
                  <a:pt x="291275" y="303721"/>
                  <a:pt x="297749" y="296466"/>
                </a:cubicBezTo>
                <a:cubicBezTo>
                  <a:pt x="317004" y="274755"/>
                  <a:pt x="352778" y="229270"/>
                  <a:pt x="352778" y="190816"/>
                </a:cubicBezTo>
                <a:cubicBezTo>
                  <a:pt x="352778" y="154484"/>
                  <a:pt x="322808" y="125016"/>
                  <a:pt x="285806" y="125016"/>
                </a:cubicBezTo>
                <a:close/>
                <a:moveTo>
                  <a:pt x="263426" y="191988"/>
                </a:moveTo>
                <a:cubicBezTo>
                  <a:pt x="263426" y="179667"/>
                  <a:pt x="273429" y="169664"/>
                  <a:pt x="285750" y="169664"/>
                </a:cubicBezTo>
                <a:cubicBezTo>
                  <a:pt x="298071" y="169664"/>
                  <a:pt x="308074" y="179667"/>
                  <a:pt x="308074" y="191988"/>
                </a:cubicBezTo>
                <a:cubicBezTo>
                  <a:pt x="308074" y="204309"/>
                  <a:pt x="298071" y="214313"/>
                  <a:pt x="285750" y="214313"/>
                </a:cubicBezTo>
                <a:cubicBezTo>
                  <a:pt x="273429" y="214313"/>
                  <a:pt x="263426" y="204309"/>
                  <a:pt x="263426" y="19198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119188" y="1600200"/>
            <a:ext cx="1762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选择海南的战略意义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47700" y="2057400"/>
            <a:ext cx="71342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选择海南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并非出于低成本制造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,而是基于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结构性优势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的战略决策。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47700" y="2488406"/>
            <a:ext cx="2247900" cy="1181100"/>
          </a:xfrm>
          <a:custGeom>
            <a:avLst/>
            <a:gdLst/>
            <a:ahLst/>
            <a:cxnLst/>
            <a:rect l="l" t="t" r="r" b="b"/>
            <a:pathLst>
              <a:path w="2247900" h="1181100">
                <a:moveTo>
                  <a:pt x="76205" y="0"/>
                </a:moveTo>
                <a:lnTo>
                  <a:pt x="2171695" y="0"/>
                </a:lnTo>
                <a:cubicBezTo>
                  <a:pt x="2213754" y="0"/>
                  <a:pt x="2247900" y="34146"/>
                  <a:pt x="2247900" y="76205"/>
                </a:cubicBezTo>
                <a:lnTo>
                  <a:pt x="2247900" y="1104895"/>
                </a:lnTo>
                <a:cubicBezTo>
                  <a:pt x="2247900" y="1146982"/>
                  <a:pt x="2213782" y="1181100"/>
                  <a:pt x="2171695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28663" y="2640806"/>
            <a:ext cx="2085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Hub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62000" y="3059906"/>
            <a:ext cx="2019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工程验证与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交付枢纽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048000" y="2488406"/>
            <a:ext cx="2247900" cy="1181100"/>
          </a:xfrm>
          <a:custGeom>
            <a:avLst/>
            <a:gdLst/>
            <a:ahLst/>
            <a:cxnLst/>
            <a:rect l="l" t="t" r="r" b="b"/>
            <a:pathLst>
              <a:path w="2247900" h="1181100">
                <a:moveTo>
                  <a:pt x="76205" y="0"/>
                </a:moveTo>
                <a:lnTo>
                  <a:pt x="2171695" y="0"/>
                </a:lnTo>
                <a:cubicBezTo>
                  <a:pt x="2213754" y="0"/>
                  <a:pt x="2247900" y="34146"/>
                  <a:pt x="2247900" y="76205"/>
                </a:cubicBezTo>
                <a:lnTo>
                  <a:pt x="2247900" y="1104895"/>
                </a:lnTo>
                <a:cubicBezTo>
                  <a:pt x="2247900" y="1146982"/>
                  <a:pt x="2213782" y="1181100"/>
                  <a:pt x="2171695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3128963" y="2640806"/>
            <a:ext cx="2085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Scale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162300" y="3059906"/>
            <a:ext cx="2019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医疗级硬件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规模化交付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448300" y="2488406"/>
            <a:ext cx="2247900" cy="1181100"/>
          </a:xfrm>
          <a:custGeom>
            <a:avLst/>
            <a:gdLst/>
            <a:ahLst/>
            <a:cxnLst/>
            <a:rect l="l" t="t" r="r" b="b"/>
            <a:pathLst>
              <a:path w="2247900" h="1181100">
                <a:moveTo>
                  <a:pt x="76205" y="0"/>
                </a:moveTo>
                <a:lnTo>
                  <a:pt x="2171695" y="0"/>
                </a:lnTo>
                <a:cubicBezTo>
                  <a:pt x="2213754" y="0"/>
                  <a:pt x="2247900" y="34146"/>
                  <a:pt x="2247900" y="76205"/>
                </a:cubicBezTo>
                <a:lnTo>
                  <a:pt x="2247900" y="1104895"/>
                </a:lnTo>
                <a:cubicBezTo>
                  <a:pt x="2247900" y="1146982"/>
                  <a:pt x="2213782" y="1181100"/>
                  <a:pt x="2171695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5529263" y="2640806"/>
            <a:ext cx="2085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Connect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562600" y="3059906"/>
            <a:ext cx="2019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全球IP与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中国市场连接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00050" y="4088606"/>
            <a:ext cx="2371725" cy="2514600"/>
          </a:xfrm>
          <a:custGeom>
            <a:avLst/>
            <a:gdLst/>
            <a:ahLst/>
            <a:cxnLst/>
            <a:rect l="l" t="t" r="r" b="b"/>
            <a:pathLst>
              <a:path w="2371725" h="2514600">
                <a:moveTo>
                  <a:pt x="38100" y="0"/>
                </a:moveTo>
                <a:lnTo>
                  <a:pt x="2295521" y="0"/>
                </a:lnTo>
                <a:cubicBezTo>
                  <a:pt x="2337608" y="0"/>
                  <a:pt x="2371725" y="34117"/>
                  <a:pt x="2371725" y="76204"/>
                </a:cubicBezTo>
                <a:lnTo>
                  <a:pt x="2371725" y="2438396"/>
                </a:lnTo>
                <a:cubicBezTo>
                  <a:pt x="2371725" y="2480483"/>
                  <a:pt x="2337608" y="2514600"/>
                  <a:pt x="2295521" y="2514600"/>
                </a:cubicBezTo>
                <a:lnTo>
                  <a:pt x="38100" y="2514600"/>
                </a:lnTo>
                <a:cubicBezTo>
                  <a:pt x="17058" y="2514600"/>
                  <a:pt x="0" y="2497542"/>
                  <a:pt x="0" y="2476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400050" y="4088606"/>
            <a:ext cx="38100" cy="2514600"/>
          </a:xfrm>
          <a:custGeom>
            <a:avLst/>
            <a:gdLst/>
            <a:ahLst/>
            <a:cxnLst/>
            <a:rect l="l" t="t" r="r" b="b"/>
            <a:pathLst>
              <a:path w="38100" h="2514600">
                <a:moveTo>
                  <a:pt x="38100" y="0"/>
                </a:moveTo>
                <a:lnTo>
                  <a:pt x="38100" y="0"/>
                </a:lnTo>
                <a:lnTo>
                  <a:pt x="38100" y="2514600"/>
                </a:lnTo>
                <a:lnTo>
                  <a:pt x="38100" y="2514600"/>
                </a:lnTo>
                <a:cubicBezTo>
                  <a:pt x="17072" y="2514600"/>
                  <a:pt x="0" y="2497528"/>
                  <a:pt x="0" y="2476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1" name="Shape 19"/>
          <p:cNvSpPr/>
          <p:nvPr/>
        </p:nvSpPr>
        <p:spPr>
          <a:xfrm>
            <a:off x="666750" y="4298156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11576" y="29825"/>
                </a:moveTo>
                <a:cubicBezTo>
                  <a:pt x="116220" y="23440"/>
                  <a:pt x="114791" y="14511"/>
                  <a:pt x="108406" y="9867"/>
                </a:cubicBezTo>
                <a:cubicBezTo>
                  <a:pt x="102022" y="5224"/>
                  <a:pt x="93092" y="6653"/>
                  <a:pt x="88449" y="13037"/>
                </a:cubicBezTo>
                <a:lnTo>
                  <a:pt x="41121" y="78090"/>
                </a:lnTo>
                <a:lnTo>
                  <a:pt x="24378" y="61347"/>
                </a:lnTo>
                <a:cubicBezTo>
                  <a:pt x="18797" y="55766"/>
                  <a:pt x="9733" y="55766"/>
                  <a:pt x="4152" y="61347"/>
                </a:cubicBezTo>
                <a:cubicBezTo>
                  <a:pt x="-1429" y="66928"/>
                  <a:pt x="-1429" y="75992"/>
                  <a:pt x="4152" y="81573"/>
                </a:cubicBezTo>
                <a:lnTo>
                  <a:pt x="32727" y="110148"/>
                </a:lnTo>
                <a:cubicBezTo>
                  <a:pt x="35674" y="113094"/>
                  <a:pt x="39782" y="114613"/>
                  <a:pt x="43934" y="114300"/>
                </a:cubicBezTo>
                <a:cubicBezTo>
                  <a:pt x="48086" y="113987"/>
                  <a:pt x="51926" y="111844"/>
                  <a:pt x="54382" y="108451"/>
                </a:cubicBezTo>
                <a:lnTo>
                  <a:pt x="111532" y="29870"/>
                </a:lnTo>
                <a:close/>
                <a:moveTo>
                  <a:pt x="168726" y="90547"/>
                </a:moveTo>
                <a:cubicBezTo>
                  <a:pt x="173370" y="84162"/>
                  <a:pt x="171941" y="75233"/>
                  <a:pt x="165556" y="70589"/>
                </a:cubicBezTo>
                <a:cubicBezTo>
                  <a:pt x="159172" y="65946"/>
                  <a:pt x="150242" y="67374"/>
                  <a:pt x="145599" y="73759"/>
                </a:cubicBezTo>
                <a:lnTo>
                  <a:pt x="69696" y="178103"/>
                </a:lnTo>
                <a:lnTo>
                  <a:pt x="38666" y="147072"/>
                </a:lnTo>
                <a:cubicBezTo>
                  <a:pt x="33084" y="141491"/>
                  <a:pt x="24021" y="141491"/>
                  <a:pt x="18440" y="147072"/>
                </a:cubicBezTo>
                <a:cubicBezTo>
                  <a:pt x="12859" y="152653"/>
                  <a:pt x="12859" y="161717"/>
                  <a:pt x="18440" y="167298"/>
                </a:cubicBezTo>
                <a:lnTo>
                  <a:pt x="61302" y="210160"/>
                </a:lnTo>
                <a:cubicBezTo>
                  <a:pt x="64249" y="213107"/>
                  <a:pt x="68357" y="214625"/>
                  <a:pt x="72509" y="214313"/>
                </a:cubicBezTo>
                <a:cubicBezTo>
                  <a:pt x="76661" y="214000"/>
                  <a:pt x="80501" y="211857"/>
                  <a:pt x="82957" y="208464"/>
                </a:cubicBezTo>
                <a:lnTo>
                  <a:pt x="168682" y="90592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2" name="Text 20"/>
          <p:cNvSpPr/>
          <p:nvPr/>
        </p:nvSpPr>
        <p:spPr>
          <a:xfrm>
            <a:off x="1009650" y="4279106"/>
            <a:ext cx="90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工程验证中心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09600" y="4660106"/>
            <a:ext cx="20478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外资品牌在中国的工程验证中心,确保产品符合国际标准和中国市场需求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2978125" y="4088606"/>
            <a:ext cx="2371725" cy="2514600"/>
          </a:xfrm>
          <a:custGeom>
            <a:avLst/>
            <a:gdLst/>
            <a:ahLst/>
            <a:cxnLst/>
            <a:rect l="l" t="t" r="r" b="b"/>
            <a:pathLst>
              <a:path w="2371725" h="2514600">
                <a:moveTo>
                  <a:pt x="38100" y="0"/>
                </a:moveTo>
                <a:lnTo>
                  <a:pt x="2295521" y="0"/>
                </a:lnTo>
                <a:cubicBezTo>
                  <a:pt x="2337608" y="0"/>
                  <a:pt x="2371725" y="34117"/>
                  <a:pt x="2371725" y="76204"/>
                </a:cubicBezTo>
                <a:lnTo>
                  <a:pt x="2371725" y="2438396"/>
                </a:lnTo>
                <a:cubicBezTo>
                  <a:pt x="2371725" y="2480483"/>
                  <a:pt x="2337608" y="2514600"/>
                  <a:pt x="2295521" y="2514600"/>
                </a:cubicBezTo>
                <a:lnTo>
                  <a:pt x="38100" y="2514600"/>
                </a:lnTo>
                <a:cubicBezTo>
                  <a:pt x="17058" y="2514600"/>
                  <a:pt x="0" y="2497542"/>
                  <a:pt x="0" y="2476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2978125" y="4088606"/>
            <a:ext cx="38100" cy="2514600"/>
          </a:xfrm>
          <a:custGeom>
            <a:avLst/>
            <a:gdLst/>
            <a:ahLst/>
            <a:cxnLst/>
            <a:rect l="l" t="t" r="r" b="b"/>
            <a:pathLst>
              <a:path w="38100" h="2514600">
                <a:moveTo>
                  <a:pt x="38100" y="0"/>
                </a:moveTo>
                <a:lnTo>
                  <a:pt x="38100" y="0"/>
                </a:lnTo>
                <a:lnTo>
                  <a:pt x="38100" y="2514600"/>
                </a:lnTo>
                <a:lnTo>
                  <a:pt x="38100" y="2514600"/>
                </a:lnTo>
                <a:cubicBezTo>
                  <a:pt x="17072" y="2514600"/>
                  <a:pt x="0" y="2497528"/>
                  <a:pt x="0" y="2476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6" name="Shape 24"/>
          <p:cNvSpPr/>
          <p:nvPr/>
        </p:nvSpPr>
        <p:spPr>
          <a:xfrm>
            <a:off x="3187675" y="4298156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28575" y="42863"/>
                </a:moveTo>
                <a:cubicBezTo>
                  <a:pt x="28575" y="27102"/>
                  <a:pt x="41389" y="14288"/>
                  <a:pt x="57150" y="14288"/>
                </a:cubicBezTo>
                <a:lnTo>
                  <a:pt x="185738" y="14288"/>
                </a:lnTo>
                <a:cubicBezTo>
                  <a:pt x="201498" y="14288"/>
                  <a:pt x="214313" y="27102"/>
                  <a:pt x="214313" y="42863"/>
                </a:cubicBezTo>
                <a:lnTo>
                  <a:pt x="214313" y="57150"/>
                </a:lnTo>
                <a:lnTo>
                  <a:pt x="236949" y="57150"/>
                </a:lnTo>
                <a:cubicBezTo>
                  <a:pt x="244539" y="57150"/>
                  <a:pt x="251817" y="60141"/>
                  <a:pt x="257175" y="65499"/>
                </a:cubicBezTo>
                <a:lnTo>
                  <a:pt x="277401" y="85725"/>
                </a:lnTo>
                <a:cubicBezTo>
                  <a:pt x="282759" y="91083"/>
                  <a:pt x="285750" y="98361"/>
                  <a:pt x="285750" y="105951"/>
                </a:cubicBezTo>
                <a:lnTo>
                  <a:pt x="285750" y="171450"/>
                </a:lnTo>
                <a:cubicBezTo>
                  <a:pt x="285750" y="187211"/>
                  <a:pt x="272936" y="200025"/>
                  <a:pt x="257175" y="200025"/>
                </a:cubicBezTo>
                <a:lnTo>
                  <a:pt x="255702" y="200025"/>
                </a:lnTo>
                <a:cubicBezTo>
                  <a:pt x="251058" y="216500"/>
                  <a:pt x="235878" y="228600"/>
                  <a:pt x="217884" y="228600"/>
                </a:cubicBezTo>
                <a:cubicBezTo>
                  <a:pt x="199891" y="228600"/>
                  <a:pt x="184755" y="216500"/>
                  <a:pt x="180067" y="200025"/>
                </a:cubicBezTo>
                <a:lnTo>
                  <a:pt x="134258" y="200025"/>
                </a:lnTo>
                <a:cubicBezTo>
                  <a:pt x="129614" y="216500"/>
                  <a:pt x="114434" y="228600"/>
                  <a:pt x="96441" y="228600"/>
                </a:cubicBezTo>
                <a:cubicBezTo>
                  <a:pt x="78447" y="228600"/>
                  <a:pt x="63311" y="216500"/>
                  <a:pt x="58623" y="200025"/>
                </a:cubicBezTo>
                <a:lnTo>
                  <a:pt x="57150" y="200025"/>
                </a:lnTo>
                <a:cubicBezTo>
                  <a:pt x="41389" y="200025"/>
                  <a:pt x="28575" y="187211"/>
                  <a:pt x="28575" y="171450"/>
                </a:cubicBezTo>
                <a:lnTo>
                  <a:pt x="28575" y="150019"/>
                </a:lnTo>
                <a:lnTo>
                  <a:pt x="10716" y="150019"/>
                </a:lnTo>
                <a:cubicBezTo>
                  <a:pt x="4777" y="150019"/>
                  <a:pt x="0" y="145241"/>
                  <a:pt x="0" y="139303"/>
                </a:cubicBezTo>
                <a:cubicBezTo>
                  <a:pt x="0" y="133365"/>
                  <a:pt x="4777" y="128588"/>
                  <a:pt x="10716" y="128588"/>
                </a:cubicBezTo>
                <a:lnTo>
                  <a:pt x="60722" y="128588"/>
                </a:lnTo>
                <a:cubicBezTo>
                  <a:pt x="66660" y="128588"/>
                  <a:pt x="71438" y="123810"/>
                  <a:pt x="71438" y="117872"/>
                </a:cubicBezTo>
                <a:cubicBezTo>
                  <a:pt x="71438" y="111934"/>
                  <a:pt x="66660" y="107156"/>
                  <a:pt x="60722" y="107156"/>
                </a:cubicBezTo>
                <a:lnTo>
                  <a:pt x="10716" y="107156"/>
                </a:lnTo>
                <a:cubicBezTo>
                  <a:pt x="4777" y="107156"/>
                  <a:pt x="0" y="102379"/>
                  <a:pt x="0" y="96441"/>
                </a:cubicBezTo>
                <a:cubicBezTo>
                  <a:pt x="0" y="90502"/>
                  <a:pt x="4777" y="85725"/>
                  <a:pt x="10716" y="85725"/>
                </a:cubicBezTo>
                <a:lnTo>
                  <a:pt x="89297" y="85725"/>
                </a:lnTo>
                <a:cubicBezTo>
                  <a:pt x="95235" y="85725"/>
                  <a:pt x="100013" y="80948"/>
                  <a:pt x="100013" y="75009"/>
                </a:cubicBezTo>
                <a:cubicBezTo>
                  <a:pt x="100013" y="69071"/>
                  <a:pt x="95235" y="64294"/>
                  <a:pt x="89297" y="64294"/>
                </a:cubicBezTo>
                <a:lnTo>
                  <a:pt x="10716" y="64294"/>
                </a:lnTo>
                <a:cubicBezTo>
                  <a:pt x="4777" y="64294"/>
                  <a:pt x="0" y="59516"/>
                  <a:pt x="0" y="53578"/>
                </a:cubicBezTo>
                <a:cubicBezTo>
                  <a:pt x="0" y="47640"/>
                  <a:pt x="4777" y="42863"/>
                  <a:pt x="10716" y="42863"/>
                </a:cubicBezTo>
                <a:lnTo>
                  <a:pt x="28575" y="42863"/>
                </a:lnTo>
                <a:close/>
                <a:moveTo>
                  <a:pt x="257175" y="128588"/>
                </a:moveTo>
                <a:lnTo>
                  <a:pt x="257175" y="105951"/>
                </a:lnTo>
                <a:lnTo>
                  <a:pt x="236949" y="85725"/>
                </a:lnTo>
                <a:lnTo>
                  <a:pt x="214313" y="85725"/>
                </a:lnTo>
                <a:lnTo>
                  <a:pt x="214313" y="128588"/>
                </a:lnTo>
                <a:lnTo>
                  <a:pt x="257175" y="128588"/>
                </a:lnTo>
                <a:close/>
                <a:moveTo>
                  <a:pt x="114300" y="189309"/>
                </a:moveTo>
                <a:cubicBezTo>
                  <a:pt x="114300" y="179453"/>
                  <a:pt x="106297" y="171450"/>
                  <a:pt x="96441" y="171450"/>
                </a:cubicBezTo>
                <a:cubicBezTo>
                  <a:pt x="86584" y="171450"/>
                  <a:pt x="78581" y="179453"/>
                  <a:pt x="78581" y="189309"/>
                </a:cubicBezTo>
                <a:cubicBezTo>
                  <a:pt x="78581" y="199166"/>
                  <a:pt x="86584" y="207169"/>
                  <a:pt x="96441" y="207169"/>
                </a:cubicBezTo>
                <a:cubicBezTo>
                  <a:pt x="106297" y="207169"/>
                  <a:pt x="114300" y="199166"/>
                  <a:pt x="114300" y="189309"/>
                </a:cubicBezTo>
                <a:close/>
                <a:moveTo>
                  <a:pt x="217884" y="207169"/>
                </a:moveTo>
                <a:cubicBezTo>
                  <a:pt x="227741" y="207169"/>
                  <a:pt x="235744" y="199166"/>
                  <a:pt x="235744" y="189309"/>
                </a:cubicBezTo>
                <a:cubicBezTo>
                  <a:pt x="235744" y="179453"/>
                  <a:pt x="227741" y="171450"/>
                  <a:pt x="217884" y="171450"/>
                </a:cubicBezTo>
                <a:cubicBezTo>
                  <a:pt x="208028" y="171450"/>
                  <a:pt x="200025" y="179453"/>
                  <a:pt x="200025" y="189309"/>
                </a:cubicBezTo>
                <a:cubicBezTo>
                  <a:pt x="200025" y="199166"/>
                  <a:pt x="208028" y="207169"/>
                  <a:pt x="217884" y="207169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7" name="Text 25"/>
          <p:cNvSpPr/>
          <p:nvPr/>
        </p:nvSpPr>
        <p:spPr>
          <a:xfrm>
            <a:off x="3587725" y="4279106"/>
            <a:ext cx="63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交付枢纽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3187675" y="4660106"/>
            <a:ext cx="20478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医疗级与高可靠硬件的规模化交付枢纽,快速响应市场需求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556200" y="4088606"/>
            <a:ext cx="2371725" cy="2514600"/>
          </a:xfrm>
          <a:custGeom>
            <a:avLst/>
            <a:gdLst/>
            <a:ahLst/>
            <a:cxnLst/>
            <a:rect l="l" t="t" r="r" b="b"/>
            <a:pathLst>
              <a:path w="2371725" h="2514600">
                <a:moveTo>
                  <a:pt x="38100" y="0"/>
                </a:moveTo>
                <a:lnTo>
                  <a:pt x="2295521" y="0"/>
                </a:lnTo>
                <a:cubicBezTo>
                  <a:pt x="2337608" y="0"/>
                  <a:pt x="2371725" y="34117"/>
                  <a:pt x="2371725" y="76204"/>
                </a:cubicBezTo>
                <a:lnTo>
                  <a:pt x="2371725" y="2438396"/>
                </a:lnTo>
                <a:cubicBezTo>
                  <a:pt x="2371725" y="2480483"/>
                  <a:pt x="2337608" y="2514600"/>
                  <a:pt x="2295521" y="2514600"/>
                </a:cubicBezTo>
                <a:lnTo>
                  <a:pt x="38100" y="2514600"/>
                </a:lnTo>
                <a:cubicBezTo>
                  <a:pt x="17058" y="2514600"/>
                  <a:pt x="0" y="2497542"/>
                  <a:pt x="0" y="2476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5556200" y="4088606"/>
            <a:ext cx="38100" cy="2514600"/>
          </a:xfrm>
          <a:custGeom>
            <a:avLst/>
            <a:gdLst/>
            <a:ahLst/>
            <a:cxnLst/>
            <a:rect l="l" t="t" r="r" b="b"/>
            <a:pathLst>
              <a:path w="38100" h="2514600">
                <a:moveTo>
                  <a:pt x="38100" y="0"/>
                </a:moveTo>
                <a:lnTo>
                  <a:pt x="38100" y="0"/>
                </a:lnTo>
                <a:lnTo>
                  <a:pt x="38100" y="2514600"/>
                </a:lnTo>
                <a:lnTo>
                  <a:pt x="38100" y="2514600"/>
                </a:lnTo>
                <a:cubicBezTo>
                  <a:pt x="17072" y="2514600"/>
                  <a:pt x="0" y="2497528"/>
                  <a:pt x="0" y="2476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1" name="Shape 29"/>
          <p:cNvSpPr/>
          <p:nvPr/>
        </p:nvSpPr>
        <p:spPr>
          <a:xfrm>
            <a:off x="5780038" y="4298156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7300" y="42863"/>
                </a:moveTo>
                <a:cubicBezTo>
                  <a:pt x="179889" y="42863"/>
                  <a:pt x="172700" y="44872"/>
                  <a:pt x="166405" y="48533"/>
                </a:cubicBezTo>
                <a:cubicBezTo>
                  <a:pt x="159350" y="41389"/>
                  <a:pt x="151135" y="35406"/>
                  <a:pt x="142071" y="30897"/>
                </a:cubicBezTo>
                <a:cubicBezTo>
                  <a:pt x="154662" y="20181"/>
                  <a:pt x="170691" y="14288"/>
                  <a:pt x="187300" y="14288"/>
                </a:cubicBezTo>
                <a:cubicBezTo>
                  <a:pt x="225876" y="14288"/>
                  <a:pt x="257175" y="45541"/>
                  <a:pt x="257175" y="84162"/>
                </a:cubicBezTo>
                <a:cubicBezTo>
                  <a:pt x="257175" y="102691"/>
                  <a:pt x="249808" y="120461"/>
                  <a:pt x="236726" y="133543"/>
                </a:cubicBezTo>
                <a:lnTo>
                  <a:pt x="204981" y="165289"/>
                </a:lnTo>
                <a:cubicBezTo>
                  <a:pt x="191899" y="178371"/>
                  <a:pt x="174129" y="185738"/>
                  <a:pt x="155600" y="185738"/>
                </a:cubicBezTo>
                <a:cubicBezTo>
                  <a:pt x="117024" y="185738"/>
                  <a:pt x="85725" y="154484"/>
                  <a:pt x="85725" y="115863"/>
                </a:cubicBezTo>
                <a:cubicBezTo>
                  <a:pt x="85725" y="115193"/>
                  <a:pt x="85725" y="114523"/>
                  <a:pt x="85770" y="113854"/>
                </a:cubicBezTo>
                <a:cubicBezTo>
                  <a:pt x="85993" y="105951"/>
                  <a:pt x="92556" y="99745"/>
                  <a:pt x="100459" y="99968"/>
                </a:cubicBezTo>
                <a:cubicBezTo>
                  <a:pt x="108362" y="100191"/>
                  <a:pt x="114568" y="106754"/>
                  <a:pt x="114345" y="114657"/>
                </a:cubicBezTo>
                <a:cubicBezTo>
                  <a:pt x="114345" y="115059"/>
                  <a:pt x="114345" y="115461"/>
                  <a:pt x="114345" y="115818"/>
                </a:cubicBezTo>
                <a:cubicBezTo>
                  <a:pt x="114345" y="138633"/>
                  <a:pt x="132829" y="157118"/>
                  <a:pt x="155644" y="157118"/>
                </a:cubicBezTo>
                <a:cubicBezTo>
                  <a:pt x="166583" y="157118"/>
                  <a:pt x="177076" y="152787"/>
                  <a:pt x="184845" y="145018"/>
                </a:cubicBezTo>
                <a:lnTo>
                  <a:pt x="216590" y="113273"/>
                </a:lnTo>
                <a:cubicBezTo>
                  <a:pt x="224314" y="105549"/>
                  <a:pt x="228689" y="95012"/>
                  <a:pt x="228689" y="84073"/>
                </a:cubicBezTo>
                <a:cubicBezTo>
                  <a:pt x="228689" y="61258"/>
                  <a:pt x="210205" y="42773"/>
                  <a:pt x="187389" y="42773"/>
                </a:cubicBezTo>
                <a:close/>
                <a:moveTo>
                  <a:pt x="122873" y="77376"/>
                </a:moveTo>
                <a:cubicBezTo>
                  <a:pt x="122024" y="77019"/>
                  <a:pt x="121176" y="76527"/>
                  <a:pt x="120417" y="75992"/>
                </a:cubicBezTo>
                <a:cubicBezTo>
                  <a:pt x="114791" y="73089"/>
                  <a:pt x="108362" y="71438"/>
                  <a:pt x="101620" y="71438"/>
                </a:cubicBezTo>
                <a:cubicBezTo>
                  <a:pt x="90681" y="71438"/>
                  <a:pt x="80189" y="75768"/>
                  <a:pt x="72420" y="83537"/>
                </a:cubicBezTo>
                <a:lnTo>
                  <a:pt x="40675" y="115282"/>
                </a:lnTo>
                <a:cubicBezTo>
                  <a:pt x="32951" y="123006"/>
                  <a:pt x="28575" y="133543"/>
                  <a:pt x="28575" y="144482"/>
                </a:cubicBezTo>
                <a:cubicBezTo>
                  <a:pt x="28575" y="167298"/>
                  <a:pt x="47059" y="185782"/>
                  <a:pt x="69875" y="185782"/>
                </a:cubicBezTo>
                <a:cubicBezTo>
                  <a:pt x="77242" y="185782"/>
                  <a:pt x="84430" y="183818"/>
                  <a:pt x="90726" y="180156"/>
                </a:cubicBezTo>
                <a:cubicBezTo>
                  <a:pt x="97780" y="187300"/>
                  <a:pt x="105995" y="193283"/>
                  <a:pt x="115104" y="197793"/>
                </a:cubicBezTo>
                <a:cubicBezTo>
                  <a:pt x="102513" y="208464"/>
                  <a:pt x="86529" y="214402"/>
                  <a:pt x="69875" y="214402"/>
                </a:cubicBezTo>
                <a:cubicBezTo>
                  <a:pt x="31299" y="214402"/>
                  <a:pt x="0" y="183148"/>
                  <a:pt x="0" y="144527"/>
                </a:cubicBezTo>
                <a:cubicBezTo>
                  <a:pt x="0" y="125998"/>
                  <a:pt x="7367" y="108228"/>
                  <a:pt x="20449" y="95146"/>
                </a:cubicBezTo>
                <a:lnTo>
                  <a:pt x="52194" y="63401"/>
                </a:lnTo>
                <a:cubicBezTo>
                  <a:pt x="65276" y="50319"/>
                  <a:pt x="83046" y="42952"/>
                  <a:pt x="101575" y="42952"/>
                </a:cubicBezTo>
                <a:cubicBezTo>
                  <a:pt x="140241" y="42952"/>
                  <a:pt x="171450" y="74474"/>
                  <a:pt x="171450" y="113005"/>
                </a:cubicBezTo>
                <a:cubicBezTo>
                  <a:pt x="171450" y="113586"/>
                  <a:pt x="171450" y="114166"/>
                  <a:pt x="171450" y="114746"/>
                </a:cubicBezTo>
                <a:cubicBezTo>
                  <a:pt x="171271" y="122649"/>
                  <a:pt x="164708" y="128855"/>
                  <a:pt x="156805" y="128677"/>
                </a:cubicBezTo>
                <a:cubicBezTo>
                  <a:pt x="148903" y="128498"/>
                  <a:pt x="142696" y="121935"/>
                  <a:pt x="142875" y="114032"/>
                </a:cubicBezTo>
                <a:cubicBezTo>
                  <a:pt x="142875" y="113675"/>
                  <a:pt x="142875" y="113362"/>
                  <a:pt x="142875" y="113005"/>
                </a:cubicBezTo>
                <a:cubicBezTo>
                  <a:pt x="142875" y="97959"/>
                  <a:pt x="134838" y="84743"/>
                  <a:pt x="122873" y="77465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Text 30"/>
          <p:cNvSpPr/>
          <p:nvPr/>
        </p:nvSpPr>
        <p:spPr>
          <a:xfrm>
            <a:off x="6165800" y="4279106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合规连接点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765750" y="4660106"/>
            <a:ext cx="20478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全球IP与中国市场的合规连接点,确保技术转移合法合规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153400" y="1371600"/>
            <a:ext cx="3657600" cy="2905125"/>
          </a:xfrm>
          <a:custGeom>
            <a:avLst/>
            <a:gdLst/>
            <a:ahLst/>
            <a:cxnLst/>
            <a:rect l="l" t="t" r="r" b="b"/>
            <a:pathLst>
              <a:path w="3657600" h="2905125">
                <a:moveTo>
                  <a:pt x="76201" y="0"/>
                </a:moveTo>
                <a:lnTo>
                  <a:pt x="3581399" y="0"/>
                </a:lnTo>
                <a:cubicBezTo>
                  <a:pt x="3623455" y="0"/>
                  <a:pt x="3657600" y="34145"/>
                  <a:pt x="3657600" y="76201"/>
                </a:cubicBezTo>
                <a:lnTo>
                  <a:pt x="3657600" y="2828924"/>
                </a:lnTo>
                <a:cubicBezTo>
                  <a:pt x="3657600" y="2870980"/>
                  <a:pt x="3623455" y="2905125"/>
                  <a:pt x="3581399" y="2905125"/>
                </a:cubicBezTo>
                <a:lnTo>
                  <a:pt x="76201" y="2905125"/>
                </a:lnTo>
                <a:cubicBezTo>
                  <a:pt x="34145" y="2905125"/>
                  <a:pt x="0" y="2870980"/>
                  <a:pt x="0" y="28289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9696450" y="1600200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35719" y="35719"/>
                </a:moveTo>
                <a:cubicBezTo>
                  <a:pt x="15962" y="35719"/>
                  <a:pt x="0" y="51681"/>
                  <a:pt x="0" y="71438"/>
                </a:cubicBezTo>
                <a:lnTo>
                  <a:pt x="0" y="482203"/>
                </a:lnTo>
                <a:cubicBezTo>
                  <a:pt x="0" y="511783"/>
                  <a:pt x="23999" y="535781"/>
                  <a:pt x="53578" y="535781"/>
                </a:cubicBezTo>
                <a:lnTo>
                  <a:pt x="517922" y="535781"/>
                </a:lnTo>
                <a:cubicBezTo>
                  <a:pt x="547501" y="535781"/>
                  <a:pt x="571500" y="511783"/>
                  <a:pt x="571500" y="482203"/>
                </a:cubicBezTo>
                <a:lnTo>
                  <a:pt x="571500" y="169887"/>
                </a:lnTo>
                <a:cubicBezTo>
                  <a:pt x="571500" y="149572"/>
                  <a:pt x="549846" y="136736"/>
                  <a:pt x="531986" y="146335"/>
                </a:cubicBezTo>
                <a:lnTo>
                  <a:pt x="357188" y="240432"/>
                </a:lnTo>
                <a:lnTo>
                  <a:pt x="357188" y="169887"/>
                </a:lnTo>
                <a:cubicBezTo>
                  <a:pt x="357188" y="149572"/>
                  <a:pt x="335533" y="136736"/>
                  <a:pt x="317674" y="146335"/>
                </a:cubicBezTo>
                <a:lnTo>
                  <a:pt x="142875" y="240432"/>
                </a:lnTo>
                <a:lnTo>
                  <a:pt x="142875" y="71438"/>
                </a:lnTo>
                <a:cubicBezTo>
                  <a:pt x="142875" y="51681"/>
                  <a:pt x="126913" y="35719"/>
                  <a:pt x="107156" y="35719"/>
                </a:cubicBezTo>
                <a:lnTo>
                  <a:pt x="35719" y="3571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6" name="Text 34"/>
          <p:cNvSpPr/>
          <p:nvPr/>
        </p:nvSpPr>
        <p:spPr>
          <a:xfrm>
            <a:off x="9212089" y="2400300"/>
            <a:ext cx="15430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海南定位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235901" y="2819400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Engineering Hub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525000" y="3314700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9" name="Text 37"/>
          <p:cNvSpPr/>
          <p:nvPr/>
        </p:nvSpPr>
        <p:spPr>
          <a:xfrm>
            <a:off x="9245426" y="3552825"/>
            <a:ext cx="14763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工程与交付中心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而非成本驱动的工厂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158163" y="4471988"/>
            <a:ext cx="3648075" cy="2124075"/>
          </a:xfrm>
          <a:custGeom>
            <a:avLst/>
            <a:gdLst/>
            <a:ahLst/>
            <a:cxnLst/>
            <a:rect l="l" t="t" r="r" b="b"/>
            <a:pathLst>
              <a:path w="3648075" h="2124075">
                <a:moveTo>
                  <a:pt x="76191" y="0"/>
                </a:moveTo>
                <a:lnTo>
                  <a:pt x="3571884" y="0"/>
                </a:lnTo>
                <a:cubicBezTo>
                  <a:pt x="3613935" y="0"/>
                  <a:pt x="3648075" y="34140"/>
                  <a:pt x="3648075" y="76191"/>
                </a:cubicBezTo>
                <a:lnTo>
                  <a:pt x="3648075" y="2047884"/>
                </a:lnTo>
                <a:cubicBezTo>
                  <a:pt x="3648075" y="2089935"/>
                  <a:pt x="3613935" y="2124075"/>
                  <a:pt x="3571884" y="2124075"/>
                </a:cubicBezTo>
                <a:lnTo>
                  <a:pt x="76191" y="2124075"/>
                </a:lnTo>
                <a:cubicBezTo>
                  <a:pt x="34140" y="2124075"/>
                  <a:pt x="0" y="2089935"/>
                  <a:pt x="0" y="2047884"/>
                </a:cubicBezTo>
                <a:lnTo>
                  <a:pt x="0" y="76191"/>
                </a:lnTo>
                <a:cubicBezTo>
                  <a:pt x="0" y="34140"/>
                  <a:pt x="34140" y="0"/>
                  <a:pt x="76191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 w="12700">
            <a:solidFill>
              <a:srgbClr val="3A5F6E">
                <a:alpha val="5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9832181" y="4705350"/>
            <a:ext cx="300038" cy="342900"/>
          </a:xfrm>
          <a:custGeom>
            <a:avLst/>
            <a:gdLst/>
            <a:ahLst/>
            <a:cxnLst/>
            <a:rect l="l" t="t" r="r" b="b"/>
            <a:pathLst>
              <a:path w="300038" h="342900">
                <a:moveTo>
                  <a:pt x="164686" y="-17346"/>
                </a:moveTo>
                <a:cubicBezTo>
                  <a:pt x="155711" y="-22838"/>
                  <a:pt x="144393" y="-22838"/>
                  <a:pt x="135419" y="-17346"/>
                </a:cubicBezTo>
                <a:cubicBezTo>
                  <a:pt x="119077" y="-7367"/>
                  <a:pt x="108965" y="-4688"/>
                  <a:pt x="89810" y="-5090"/>
                </a:cubicBezTo>
                <a:cubicBezTo>
                  <a:pt x="79296" y="-5358"/>
                  <a:pt x="69518" y="335"/>
                  <a:pt x="64428" y="9577"/>
                </a:cubicBezTo>
                <a:cubicBezTo>
                  <a:pt x="55252" y="26387"/>
                  <a:pt x="47818" y="33821"/>
                  <a:pt x="31008" y="42996"/>
                </a:cubicBezTo>
                <a:cubicBezTo>
                  <a:pt x="21766" y="48019"/>
                  <a:pt x="16140" y="57864"/>
                  <a:pt x="16341" y="68379"/>
                </a:cubicBezTo>
                <a:cubicBezTo>
                  <a:pt x="16810" y="87533"/>
                  <a:pt x="14064" y="97646"/>
                  <a:pt x="4085" y="113987"/>
                </a:cubicBezTo>
                <a:cubicBezTo>
                  <a:pt x="-1406" y="122962"/>
                  <a:pt x="-1406" y="134280"/>
                  <a:pt x="4085" y="143255"/>
                </a:cubicBezTo>
                <a:cubicBezTo>
                  <a:pt x="14064" y="159596"/>
                  <a:pt x="16743" y="169709"/>
                  <a:pt x="16341" y="188863"/>
                </a:cubicBezTo>
                <a:cubicBezTo>
                  <a:pt x="16073" y="199378"/>
                  <a:pt x="21766" y="209156"/>
                  <a:pt x="31008" y="214246"/>
                </a:cubicBezTo>
                <a:cubicBezTo>
                  <a:pt x="45809" y="222349"/>
                  <a:pt x="53310" y="229046"/>
                  <a:pt x="61213" y="242039"/>
                </a:cubicBezTo>
                <a:lnTo>
                  <a:pt x="28597" y="307070"/>
                </a:lnTo>
                <a:cubicBezTo>
                  <a:pt x="24646" y="315039"/>
                  <a:pt x="27861" y="324683"/>
                  <a:pt x="35763" y="328635"/>
                </a:cubicBezTo>
                <a:lnTo>
                  <a:pt x="93360" y="357433"/>
                </a:lnTo>
                <a:cubicBezTo>
                  <a:pt x="101062" y="361251"/>
                  <a:pt x="110438" y="358371"/>
                  <a:pt x="114590" y="350870"/>
                </a:cubicBezTo>
                <a:lnTo>
                  <a:pt x="149952" y="287179"/>
                </a:lnTo>
                <a:lnTo>
                  <a:pt x="185313" y="350870"/>
                </a:lnTo>
                <a:cubicBezTo>
                  <a:pt x="189466" y="358371"/>
                  <a:pt x="198842" y="361317"/>
                  <a:pt x="206544" y="357433"/>
                </a:cubicBezTo>
                <a:lnTo>
                  <a:pt x="264140" y="328635"/>
                </a:lnTo>
                <a:cubicBezTo>
                  <a:pt x="272110" y="324683"/>
                  <a:pt x="275325" y="315039"/>
                  <a:pt x="271306" y="307070"/>
                </a:cubicBezTo>
                <a:lnTo>
                  <a:pt x="238758" y="241972"/>
                </a:lnTo>
                <a:cubicBezTo>
                  <a:pt x="246593" y="228980"/>
                  <a:pt x="254161" y="222282"/>
                  <a:pt x="268962" y="214179"/>
                </a:cubicBezTo>
                <a:cubicBezTo>
                  <a:pt x="278204" y="209156"/>
                  <a:pt x="283830" y="199311"/>
                  <a:pt x="283629" y="188796"/>
                </a:cubicBezTo>
                <a:cubicBezTo>
                  <a:pt x="283160" y="169642"/>
                  <a:pt x="285906" y="159529"/>
                  <a:pt x="295885" y="143188"/>
                </a:cubicBezTo>
                <a:cubicBezTo>
                  <a:pt x="301377" y="134213"/>
                  <a:pt x="301377" y="122895"/>
                  <a:pt x="295885" y="113920"/>
                </a:cubicBezTo>
                <a:cubicBezTo>
                  <a:pt x="285906" y="97579"/>
                  <a:pt x="283227" y="87466"/>
                  <a:pt x="283629" y="68312"/>
                </a:cubicBezTo>
                <a:cubicBezTo>
                  <a:pt x="283897" y="57797"/>
                  <a:pt x="278204" y="48019"/>
                  <a:pt x="268962" y="42929"/>
                </a:cubicBezTo>
                <a:cubicBezTo>
                  <a:pt x="252152" y="33754"/>
                  <a:pt x="244718" y="26320"/>
                  <a:pt x="235543" y="9510"/>
                </a:cubicBezTo>
                <a:cubicBezTo>
                  <a:pt x="230520" y="268"/>
                  <a:pt x="220675" y="-5358"/>
                  <a:pt x="210160" y="-5157"/>
                </a:cubicBezTo>
                <a:cubicBezTo>
                  <a:pt x="191006" y="-4688"/>
                  <a:pt x="180893" y="-7434"/>
                  <a:pt x="164552" y="-17413"/>
                </a:cubicBezTo>
                <a:close/>
                <a:moveTo>
                  <a:pt x="150019" y="64294"/>
                </a:moveTo>
                <a:cubicBezTo>
                  <a:pt x="185503" y="64294"/>
                  <a:pt x="214313" y="93103"/>
                  <a:pt x="214313" y="128588"/>
                </a:cubicBezTo>
                <a:cubicBezTo>
                  <a:pt x="214313" y="164072"/>
                  <a:pt x="185503" y="192881"/>
                  <a:pt x="150019" y="192881"/>
                </a:cubicBezTo>
                <a:cubicBezTo>
                  <a:pt x="114534" y="192881"/>
                  <a:pt x="85725" y="164072"/>
                  <a:pt x="85725" y="128588"/>
                </a:cubicBezTo>
                <a:cubicBezTo>
                  <a:pt x="85725" y="93103"/>
                  <a:pt x="114534" y="64294"/>
                  <a:pt x="150019" y="64294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2" name="Text 40"/>
          <p:cNvSpPr/>
          <p:nvPr/>
        </p:nvSpPr>
        <p:spPr>
          <a:xfrm>
            <a:off x="8348663" y="5200650"/>
            <a:ext cx="326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关键结论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53425" y="5619750"/>
            <a:ext cx="32575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Hainan is PAUHEX's engineering and delivery hub in China,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not a cost-driven factory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Brand Strategy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外资品牌在中国市场的运行逻辑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371600"/>
            <a:ext cx="7524750" cy="2447925"/>
          </a:xfrm>
          <a:custGeom>
            <a:avLst/>
            <a:gdLst/>
            <a:ahLst/>
            <a:cxnLst/>
            <a:rect l="l" t="t" r="r" b="b"/>
            <a:pathLst>
              <a:path w="7524750" h="2447925">
                <a:moveTo>
                  <a:pt x="38100" y="0"/>
                </a:moveTo>
                <a:lnTo>
                  <a:pt x="7448546" y="0"/>
                </a:lnTo>
                <a:cubicBezTo>
                  <a:pt x="7490632" y="0"/>
                  <a:pt x="7524750" y="34118"/>
                  <a:pt x="7524750" y="76204"/>
                </a:cubicBezTo>
                <a:lnTo>
                  <a:pt x="7524750" y="2371721"/>
                </a:lnTo>
                <a:cubicBezTo>
                  <a:pt x="7524750" y="2413807"/>
                  <a:pt x="7490632" y="2447925"/>
                  <a:pt x="7448546" y="2447925"/>
                </a:cubicBezTo>
                <a:lnTo>
                  <a:pt x="38100" y="2447925"/>
                </a:lnTo>
                <a:cubicBezTo>
                  <a:pt x="17072" y="2447925"/>
                  <a:pt x="0" y="2430853"/>
                  <a:pt x="0" y="2409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371600"/>
            <a:ext cx="38100" cy="2447925"/>
          </a:xfrm>
          <a:custGeom>
            <a:avLst/>
            <a:gdLst/>
            <a:ahLst/>
            <a:cxnLst/>
            <a:rect l="l" t="t" r="r" b="b"/>
            <a:pathLst>
              <a:path w="38100" h="2447925">
                <a:moveTo>
                  <a:pt x="38100" y="0"/>
                </a:moveTo>
                <a:lnTo>
                  <a:pt x="38100" y="0"/>
                </a:lnTo>
                <a:lnTo>
                  <a:pt x="38100" y="2447925"/>
                </a:lnTo>
                <a:lnTo>
                  <a:pt x="38100" y="2447925"/>
                </a:lnTo>
                <a:cubicBezTo>
                  <a:pt x="17072" y="2447925"/>
                  <a:pt x="0" y="2430853"/>
                  <a:pt x="0" y="2409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7" name="Shape 5"/>
          <p:cNvSpPr/>
          <p:nvPr/>
        </p:nvSpPr>
        <p:spPr>
          <a:xfrm>
            <a:off x="667941" y="16097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74687" y="48667"/>
                </a:moveTo>
                <a:cubicBezTo>
                  <a:pt x="179822" y="44593"/>
                  <a:pt x="183059" y="38286"/>
                  <a:pt x="183059" y="31254"/>
                </a:cubicBezTo>
                <a:cubicBezTo>
                  <a:pt x="183059" y="18920"/>
                  <a:pt x="173069" y="8930"/>
                  <a:pt x="160734" y="8930"/>
                </a:cubicBezTo>
                <a:cubicBezTo>
                  <a:pt x="148400" y="8930"/>
                  <a:pt x="138410" y="18920"/>
                  <a:pt x="138410" y="31254"/>
                </a:cubicBezTo>
                <a:cubicBezTo>
                  <a:pt x="138410" y="38286"/>
                  <a:pt x="141703" y="44593"/>
                  <a:pt x="146782" y="48667"/>
                </a:cubicBezTo>
                <a:lnTo>
                  <a:pt x="108607" y="108719"/>
                </a:lnTo>
                <a:cubicBezTo>
                  <a:pt x="103026" y="117481"/>
                  <a:pt x="91139" y="119658"/>
                  <a:pt x="82823" y="113407"/>
                </a:cubicBezTo>
                <a:lnTo>
                  <a:pt x="49616" y="88571"/>
                </a:lnTo>
                <a:cubicBezTo>
                  <a:pt x="52127" y="84999"/>
                  <a:pt x="53578" y="80590"/>
                  <a:pt x="53578" y="75902"/>
                </a:cubicBezTo>
                <a:cubicBezTo>
                  <a:pt x="53578" y="63568"/>
                  <a:pt x="43588" y="53578"/>
                  <a:pt x="31254" y="53578"/>
                </a:cubicBezTo>
                <a:cubicBezTo>
                  <a:pt x="18920" y="53578"/>
                  <a:pt x="8930" y="63568"/>
                  <a:pt x="8930" y="75902"/>
                </a:cubicBezTo>
                <a:cubicBezTo>
                  <a:pt x="8930" y="88069"/>
                  <a:pt x="18697" y="98003"/>
                  <a:pt x="30807" y="98227"/>
                </a:cubicBezTo>
                <a:lnTo>
                  <a:pt x="49002" y="219615"/>
                </a:lnTo>
                <a:cubicBezTo>
                  <a:pt x="51625" y="237083"/>
                  <a:pt x="66638" y="250031"/>
                  <a:pt x="84330" y="250031"/>
                </a:cubicBezTo>
                <a:lnTo>
                  <a:pt x="237139" y="250031"/>
                </a:lnTo>
                <a:cubicBezTo>
                  <a:pt x="254831" y="250031"/>
                  <a:pt x="269844" y="237083"/>
                  <a:pt x="272467" y="219615"/>
                </a:cubicBezTo>
                <a:lnTo>
                  <a:pt x="290661" y="98227"/>
                </a:lnTo>
                <a:cubicBezTo>
                  <a:pt x="302772" y="98003"/>
                  <a:pt x="312539" y="88069"/>
                  <a:pt x="312539" y="75902"/>
                </a:cubicBezTo>
                <a:cubicBezTo>
                  <a:pt x="312539" y="63568"/>
                  <a:pt x="302549" y="53578"/>
                  <a:pt x="290215" y="53578"/>
                </a:cubicBezTo>
                <a:cubicBezTo>
                  <a:pt x="277881" y="53578"/>
                  <a:pt x="267891" y="63568"/>
                  <a:pt x="267891" y="75902"/>
                </a:cubicBezTo>
                <a:cubicBezTo>
                  <a:pt x="267891" y="80590"/>
                  <a:pt x="269342" y="84999"/>
                  <a:pt x="271853" y="88571"/>
                </a:cubicBezTo>
                <a:lnTo>
                  <a:pt x="238702" y="113463"/>
                </a:lnTo>
                <a:cubicBezTo>
                  <a:pt x="230386" y="119714"/>
                  <a:pt x="218498" y="117537"/>
                  <a:pt x="212917" y="108775"/>
                </a:cubicBezTo>
                <a:lnTo>
                  <a:pt x="174687" y="48667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6"/>
          <p:cNvSpPr/>
          <p:nvPr/>
        </p:nvSpPr>
        <p:spPr>
          <a:xfrm>
            <a:off x="1119188" y="1600200"/>
            <a:ext cx="1581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完整外资品牌身份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47700" y="2057400"/>
            <a:ext cx="71342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PAUHEX在中国大陆市场以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完整外资品牌身份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运行,对标国际高端品牌,建立高端市场定位。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47700" y="2526506"/>
            <a:ext cx="3448050" cy="1066800"/>
          </a:xfrm>
          <a:custGeom>
            <a:avLst/>
            <a:gdLst/>
            <a:ahLst/>
            <a:cxnLst/>
            <a:rect l="l" t="t" r="r" b="b"/>
            <a:pathLst>
              <a:path w="3448050" h="1066800">
                <a:moveTo>
                  <a:pt x="76202" y="0"/>
                </a:moveTo>
                <a:lnTo>
                  <a:pt x="3371848" y="0"/>
                </a:lnTo>
                <a:cubicBezTo>
                  <a:pt x="3413933" y="0"/>
                  <a:pt x="3448050" y="34117"/>
                  <a:pt x="3448050" y="76202"/>
                </a:cubicBezTo>
                <a:lnTo>
                  <a:pt x="3448050" y="990598"/>
                </a:lnTo>
                <a:cubicBezTo>
                  <a:pt x="3448050" y="1032683"/>
                  <a:pt x="3413933" y="1066800"/>
                  <a:pt x="3371848" y="1066800"/>
                </a:cubicBezTo>
                <a:lnTo>
                  <a:pt x="76202" y="1066800"/>
                </a:lnTo>
                <a:cubicBezTo>
                  <a:pt x="34117" y="1066800"/>
                  <a:pt x="0" y="1032683"/>
                  <a:pt x="0" y="9905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819150" y="271700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674" y="28575"/>
                </a:moveTo>
                <a:lnTo>
                  <a:pt x="9674" y="73075"/>
                </a:lnTo>
                <a:cubicBezTo>
                  <a:pt x="9674" y="78135"/>
                  <a:pt x="11668" y="82987"/>
                  <a:pt x="15240" y="86558"/>
                </a:cubicBezTo>
                <a:lnTo>
                  <a:pt x="72390" y="143708"/>
                </a:lnTo>
                <a:cubicBezTo>
                  <a:pt x="79831" y="151150"/>
                  <a:pt x="91886" y="151150"/>
                  <a:pt x="99328" y="143708"/>
                </a:cubicBezTo>
                <a:lnTo>
                  <a:pt x="143828" y="99209"/>
                </a:lnTo>
                <a:cubicBezTo>
                  <a:pt x="151269" y="91767"/>
                  <a:pt x="151269" y="79712"/>
                  <a:pt x="143828" y="72271"/>
                </a:cubicBezTo>
                <a:lnTo>
                  <a:pt x="86678" y="15121"/>
                </a:lnTo>
                <a:cubicBezTo>
                  <a:pt x="83106" y="11519"/>
                  <a:pt x="78284" y="9525"/>
                  <a:pt x="73223" y="9525"/>
                </a:cubicBezTo>
                <a:lnTo>
                  <a:pt x="28724" y="9525"/>
                </a:lnTo>
                <a:cubicBezTo>
                  <a:pt x="18217" y="9525"/>
                  <a:pt x="9674" y="18068"/>
                  <a:pt x="9674" y="28575"/>
                </a:cubicBezTo>
                <a:close/>
                <a:moveTo>
                  <a:pt x="43011" y="33338"/>
                </a:moveTo>
                <a:cubicBezTo>
                  <a:pt x="48268" y="33338"/>
                  <a:pt x="52536" y="37606"/>
                  <a:pt x="52536" y="42863"/>
                </a:cubicBezTo>
                <a:cubicBezTo>
                  <a:pt x="52536" y="48119"/>
                  <a:pt x="48268" y="52388"/>
                  <a:pt x="43011" y="52388"/>
                </a:cubicBezTo>
                <a:cubicBezTo>
                  <a:pt x="37754" y="52388"/>
                  <a:pt x="33486" y="48119"/>
                  <a:pt x="33486" y="42863"/>
                </a:cubicBezTo>
                <a:cubicBezTo>
                  <a:pt x="33486" y="37606"/>
                  <a:pt x="37754" y="33338"/>
                  <a:pt x="43011" y="3333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2" name="Text 10"/>
          <p:cNvSpPr/>
          <p:nvPr/>
        </p:nvSpPr>
        <p:spPr>
          <a:xfrm>
            <a:off x="1066800" y="2678906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定价策略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00100" y="2983706"/>
            <a:ext cx="3219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对标国际高端品牌定价,体现技术价值与品质保障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48150" y="2526506"/>
            <a:ext cx="3448050" cy="1066800"/>
          </a:xfrm>
          <a:custGeom>
            <a:avLst/>
            <a:gdLst/>
            <a:ahLst/>
            <a:cxnLst/>
            <a:rect l="l" t="t" r="r" b="b"/>
            <a:pathLst>
              <a:path w="3448050" h="1066800">
                <a:moveTo>
                  <a:pt x="76202" y="0"/>
                </a:moveTo>
                <a:lnTo>
                  <a:pt x="3371848" y="0"/>
                </a:lnTo>
                <a:cubicBezTo>
                  <a:pt x="3413933" y="0"/>
                  <a:pt x="3448050" y="34117"/>
                  <a:pt x="3448050" y="76202"/>
                </a:cubicBezTo>
                <a:lnTo>
                  <a:pt x="3448050" y="990598"/>
                </a:lnTo>
                <a:cubicBezTo>
                  <a:pt x="3448050" y="1032683"/>
                  <a:pt x="3413933" y="1066800"/>
                  <a:pt x="3371848" y="1066800"/>
                </a:cubicBezTo>
                <a:lnTo>
                  <a:pt x="76202" y="1066800"/>
                </a:lnTo>
                <a:cubicBezTo>
                  <a:pt x="34117" y="1066800"/>
                  <a:pt x="0" y="1032683"/>
                  <a:pt x="0" y="9905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6E">
              <a:alpha val="3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4419600" y="271700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9299" y="122783"/>
                </a:moveTo>
                <a:lnTo>
                  <a:pt x="29617" y="43101"/>
                </a:lnTo>
                <a:cubicBezTo>
                  <a:pt x="22949" y="52447"/>
                  <a:pt x="19050" y="63877"/>
                  <a:pt x="19050" y="76200"/>
                </a:cubicBezTo>
                <a:cubicBezTo>
                  <a:pt x="19050" y="107752"/>
                  <a:pt x="44648" y="133350"/>
                  <a:pt x="76200" y="133350"/>
                </a:cubicBezTo>
                <a:cubicBezTo>
                  <a:pt x="88553" y="133350"/>
                  <a:pt x="99983" y="129451"/>
                  <a:pt x="109299" y="122783"/>
                </a:cubicBezTo>
                <a:close/>
                <a:moveTo>
                  <a:pt x="122783" y="109299"/>
                </a:moveTo>
                <a:cubicBezTo>
                  <a:pt x="129451" y="99953"/>
                  <a:pt x="133350" y="88523"/>
                  <a:pt x="133350" y="76200"/>
                </a:cubicBezTo>
                <a:cubicBezTo>
                  <a:pt x="133350" y="44648"/>
                  <a:pt x="107752" y="19050"/>
                  <a:pt x="76200" y="19050"/>
                </a:cubicBezTo>
                <a:cubicBezTo>
                  <a:pt x="63847" y="19050"/>
                  <a:pt x="52417" y="22949"/>
                  <a:pt x="43101" y="29617"/>
                </a:cubicBezTo>
                <a:lnTo>
                  <a:pt x="122783" y="109299"/>
                </a:ln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16" name="Text 14"/>
          <p:cNvSpPr/>
          <p:nvPr/>
        </p:nvSpPr>
        <p:spPr>
          <a:xfrm>
            <a:off x="4667250" y="2678906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竞争策略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400550" y="2983706"/>
            <a:ext cx="3219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不参与低价竞争,避免品牌价值稀释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4012406"/>
            <a:ext cx="3657600" cy="1905000"/>
          </a:xfrm>
          <a:custGeom>
            <a:avLst/>
            <a:gdLst/>
            <a:ahLst/>
            <a:cxnLst/>
            <a:rect l="l" t="t" r="r" b="b"/>
            <a:pathLst>
              <a:path w="3657600" h="1905000">
                <a:moveTo>
                  <a:pt x="38100" y="0"/>
                </a:moveTo>
                <a:lnTo>
                  <a:pt x="3581400" y="0"/>
                </a:lnTo>
                <a:cubicBezTo>
                  <a:pt x="3623456" y="0"/>
                  <a:pt x="3657600" y="34144"/>
                  <a:pt x="3657600" y="76200"/>
                </a:cubicBezTo>
                <a:lnTo>
                  <a:pt x="3657600" y="1828800"/>
                </a:lnTo>
                <a:cubicBezTo>
                  <a:pt x="3657600" y="1870856"/>
                  <a:pt x="3623456" y="1905000"/>
                  <a:pt x="3581400" y="1905000"/>
                </a:cubicBezTo>
                <a:lnTo>
                  <a:pt x="38100" y="1905000"/>
                </a:lnTo>
                <a:cubicBezTo>
                  <a:pt x="17072" y="1905000"/>
                  <a:pt x="0" y="1887928"/>
                  <a:pt x="0" y="1866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00050" y="4012406"/>
            <a:ext cx="38100" cy="1905000"/>
          </a:xfrm>
          <a:custGeom>
            <a:avLst/>
            <a:gdLst/>
            <a:ahLst/>
            <a:cxnLst/>
            <a:rect l="l" t="t" r="r" b="b"/>
            <a:pathLst>
              <a:path w="38100" h="1905000">
                <a:moveTo>
                  <a:pt x="38100" y="0"/>
                </a:moveTo>
                <a:lnTo>
                  <a:pt x="38100" y="0"/>
                </a:lnTo>
                <a:lnTo>
                  <a:pt x="38100" y="1905000"/>
                </a:lnTo>
                <a:lnTo>
                  <a:pt x="38100" y="1905000"/>
                </a:lnTo>
                <a:cubicBezTo>
                  <a:pt x="17072" y="1905000"/>
                  <a:pt x="0" y="1887928"/>
                  <a:pt x="0" y="1866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0" name="Shape 18"/>
          <p:cNvSpPr/>
          <p:nvPr/>
        </p:nvSpPr>
        <p:spPr>
          <a:xfrm>
            <a:off x="609600" y="4221956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100013"/>
                </a:moveTo>
                <a:cubicBezTo>
                  <a:pt x="168503" y="100013"/>
                  <a:pt x="189309" y="79206"/>
                  <a:pt x="189309" y="53578"/>
                </a:cubicBezTo>
                <a:cubicBezTo>
                  <a:pt x="189309" y="27950"/>
                  <a:pt x="168503" y="7144"/>
                  <a:pt x="142875" y="7144"/>
                </a:cubicBezTo>
                <a:cubicBezTo>
                  <a:pt x="117247" y="7144"/>
                  <a:pt x="96441" y="27950"/>
                  <a:pt x="96441" y="53578"/>
                </a:cubicBezTo>
                <a:cubicBezTo>
                  <a:pt x="96441" y="79206"/>
                  <a:pt x="117247" y="100013"/>
                  <a:pt x="142875" y="100013"/>
                </a:cubicBezTo>
                <a:close/>
                <a:moveTo>
                  <a:pt x="42863" y="103584"/>
                </a:moveTo>
                <a:cubicBezTo>
                  <a:pt x="60605" y="103584"/>
                  <a:pt x="75009" y="89180"/>
                  <a:pt x="75009" y="71438"/>
                </a:cubicBezTo>
                <a:cubicBezTo>
                  <a:pt x="75009" y="53695"/>
                  <a:pt x="60605" y="39291"/>
                  <a:pt x="42863" y="39291"/>
                </a:cubicBezTo>
                <a:cubicBezTo>
                  <a:pt x="25120" y="39291"/>
                  <a:pt x="10716" y="53695"/>
                  <a:pt x="10716" y="71438"/>
                </a:cubicBezTo>
                <a:cubicBezTo>
                  <a:pt x="10716" y="89180"/>
                  <a:pt x="25120" y="103584"/>
                  <a:pt x="42862" y="103584"/>
                </a:cubicBezTo>
                <a:close/>
                <a:moveTo>
                  <a:pt x="0" y="185738"/>
                </a:moveTo>
                <a:lnTo>
                  <a:pt x="0" y="200025"/>
                </a:lnTo>
                <a:cubicBezTo>
                  <a:pt x="0" y="207928"/>
                  <a:pt x="6385" y="214313"/>
                  <a:pt x="14288" y="214313"/>
                </a:cubicBezTo>
                <a:lnTo>
                  <a:pt x="52998" y="214313"/>
                </a:lnTo>
                <a:cubicBezTo>
                  <a:pt x="51078" y="209937"/>
                  <a:pt x="50006" y="205115"/>
                  <a:pt x="50006" y="200025"/>
                </a:cubicBezTo>
                <a:lnTo>
                  <a:pt x="50006" y="192881"/>
                </a:lnTo>
                <a:cubicBezTo>
                  <a:pt x="50006" y="169128"/>
                  <a:pt x="58936" y="147429"/>
                  <a:pt x="73625" y="130999"/>
                </a:cubicBezTo>
                <a:cubicBezTo>
                  <a:pt x="68401" y="129436"/>
                  <a:pt x="62865" y="128588"/>
                  <a:pt x="57150" y="128588"/>
                </a:cubicBezTo>
                <a:cubicBezTo>
                  <a:pt x="25584" y="128588"/>
                  <a:pt x="0" y="154171"/>
                  <a:pt x="0" y="185738"/>
                </a:cubicBezTo>
                <a:close/>
                <a:moveTo>
                  <a:pt x="275034" y="71438"/>
                </a:moveTo>
                <a:cubicBezTo>
                  <a:pt x="275034" y="53695"/>
                  <a:pt x="260630" y="39291"/>
                  <a:pt x="242888" y="39291"/>
                </a:cubicBezTo>
                <a:cubicBezTo>
                  <a:pt x="225145" y="39291"/>
                  <a:pt x="210741" y="53695"/>
                  <a:pt x="210741" y="71438"/>
                </a:cubicBezTo>
                <a:cubicBezTo>
                  <a:pt x="210741" y="89180"/>
                  <a:pt x="225145" y="103584"/>
                  <a:pt x="242888" y="103584"/>
                </a:cubicBezTo>
                <a:cubicBezTo>
                  <a:pt x="260630" y="103584"/>
                  <a:pt x="275034" y="89180"/>
                  <a:pt x="275034" y="71438"/>
                </a:cubicBezTo>
                <a:close/>
                <a:moveTo>
                  <a:pt x="71438" y="192881"/>
                </a:moveTo>
                <a:lnTo>
                  <a:pt x="71438" y="200025"/>
                </a:lnTo>
                <a:cubicBezTo>
                  <a:pt x="71438" y="207928"/>
                  <a:pt x="77822" y="214313"/>
                  <a:pt x="85725" y="214313"/>
                </a:cubicBezTo>
                <a:lnTo>
                  <a:pt x="155734" y="214313"/>
                </a:lnTo>
                <a:cubicBezTo>
                  <a:pt x="152564" y="204668"/>
                  <a:pt x="152921" y="194489"/>
                  <a:pt x="160511" y="185738"/>
                </a:cubicBezTo>
                <a:cubicBezTo>
                  <a:pt x="154260" y="178504"/>
                  <a:pt x="151358" y="168012"/>
                  <a:pt x="155421" y="157475"/>
                </a:cubicBezTo>
                <a:cubicBezTo>
                  <a:pt x="158368" y="149840"/>
                  <a:pt x="162520" y="142696"/>
                  <a:pt x="167655" y="136356"/>
                </a:cubicBezTo>
                <a:cubicBezTo>
                  <a:pt x="170066" y="133410"/>
                  <a:pt x="172834" y="131132"/>
                  <a:pt x="175826" y="129480"/>
                </a:cubicBezTo>
                <a:cubicBezTo>
                  <a:pt x="165958" y="124346"/>
                  <a:pt x="154751" y="121444"/>
                  <a:pt x="142875" y="121444"/>
                </a:cubicBezTo>
                <a:cubicBezTo>
                  <a:pt x="103406" y="121444"/>
                  <a:pt x="71438" y="153412"/>
                  <a:pt x="71438" y="192881"/>
                </a:cubicBezTo>
                <a:close/>
                <a:moveTo>
                  <a:pt x="278874" y="173191"/>
                </a:moveTo>
                <a:cubicBezTo>
                  <a:pt x="281687" y="171584"/>
                  <a:pt x="283116" y="168235"/>
                  <a:pt x="281910" y="165155"/>
                </a:cubicBezTo>
                <a:cubicBezTo>
                  <a:pt x="279767" y="159618"/>
                  <a:pt x="276776" y="154394"/>
                  <a:pt x="273025" y="149796"/>
                </a:cubicBezTo>
                <a:cubicBezTo>
                  <a:pt x="270971" y="147251"/>
                  <a:pt x="267355" y="146804"/>
                  <a:pt x="264542" y="148456"/>
                </a:cubicBezTo>
                <a:cubicBezTo>
                  <a:pt x="254809" y="154082"/>
                  <a:pt x="242843" y="147206"/>
                  <a:pt x="242843" y="135910"/>
                </a:cubicBezTo>
                <a:cubicBezTo>
                  <a:pt x="242843" y="132651"/>
                  <a:pt x="240655" y="129748"/>
                  <a:pt x="237440" y="129257"/>
                </a:cubicBezTo>
                <a:cubicBezTo>
                  <a:pt x="231681" y="128364"/>
                  <a:pt x="225475" y="128364"/>
                  <a:pt x="219715" y="129257"/>
                </a:cubicBezTo>
                <a:cubicBezTo>
                  <a:pt x="216500" y="129748"/>
                  <a:pt x="214312" y="132651"/>
                  <a:pt x="214312" y="135910"/>
                </a:cubicBezTo>
                <a:cubicBezTo>
                  <a:pt x="214312" y="147161"/>
                  <a:pt x="202347" y="154082"/>
                  <a:pt x="192613" y="148456"/>
                </a:cubicBezTo>
                <a:cubicBezTo>
                  <a:pt x="189801" y="146849"/>
                  <a:pt x="186184" y="147295"/>
                  <a:pt x="184130" y="149796"/>
                </a:cubicBezTo>
                <a:cubicBezTo>
                  <a:pt x="180380" y="154394"/>
                  <a:pt x="177388" y="159618"/>
                  <a:pt x="175245" y="165155"/>
                </a:cubicBezTo>
                <a:cubicBezTo>
                  <a:pt x="174084" y="168191"/>
                  <a:pt x="175468" y="171539"/>
                  <a:pt x="178281" y="173147"/>
                </a:cubicBezTo>
                <a:cubicBezTo>
                  <a:pt x="188059" y="178772"/>
                  <a:pt x="188059" y="192569"/>
                  <a:pt x="178281" y="198239"/>
                </a:cubicBezTo>
                <a:cubicBezTo>
                  <a:pt x="175468" y="199846"/>
                  <a:pt x="174040" y="203195"/>
                  <a:pt x="175245" y="206231"/>
                </a:cubicBezTo>
                <a:cubicBezTo>
                  <a:pt x="177388" y="211768"/>
                  <a:pt x="180380" y="216991"/>
                  <a:pt x="184130" y="221590"/>
                </a:cubicBezTo>
                <a:cubicBezTo>
                  <a:pt x="186184" y="224135"/>
                  <a:pt x="189801" y="224582"/>
                  <a:pt x="192613" y="222930"/>
                </a:cubicBezTo>
                <a:cubicBezTo>
                  <a:pt x="202347" y="217304"/>
                  <a:pt x="214312" y="224224"/>
                  <a:pt x="214312" y="235476"/>
                </a:cubicBezTo>
                <a:cubicBezTo>
                  <a:pt x="214312" y="238735"/>
                  <a:pt x="216500" y="241637"/>
                  <a:pt x="219715" y="242128"/>
                </a:cubicBezTo>
                <a:cubicBezTo>
                  <a:pt x="225475" y="243021"/>
                  <a:pt x="231681" y="243021"/>
                  <a:pt x="237440" y="242128"/>
                </a:cubicBezTo>
                <a:cubicBezTo>
                  <a:pt x="240655" y="241637"/>
                  <a:pt x="242843" y="238735"/>
                  <a:pt x="242843" y="235476"/>
                </a:cubicBezTo>
                <a:cubicBezTo>
                  <a:pt x="242843" y="224224"/>
                  <a:pt x="254809" y="217304"/>
                  <a:pt x="264542" y="222930"/>
                </a:cubicBezTo>
                <a:cubicBezTo>
                  <a:pt x="267355" y="224537"/>
                  <a:pt x="270971" y="224091"/>
                  <a:pt x="273025" y="221590"/>
                </a:cubicBezTo>
                <a:cubicBezTo>
                  <a:pt x="276776" y="216991"/>
                  <a:pt x="279767" y="211768"/>
                  <a:pt x="281910" y="206231"/>
                </a:cubicBezTo>
                <a:cubicBezTo>
                  <a:pt x="283071" y="203195"/>
                  <a:pt x="281687" y="199846"/>
                  <a:pt x="278874" y="198239"/>
                </a:cubicBezTo>
                <a:cubicBezTo>
                  <a:pt x="269096" y="192613"/>
                  <a:pt x="269096" y="178817"/>
                  <a:pt x="278874" y="173147"/>
                </a:cubicBezTo>
                <a:close/>
                <a:moveTo>
                  <a:pt x="210741" y="185738"/>
                </a:moveTo>
                <a:cubicBezTo>
                  <a:pt x="210741" y="175881"/>
                  <a:pt x="218743" y="167878"/>
                  <a:pt x="228600" y="167878"/>
                </a:cubicBezTo>
                <a:cubicBezTo>
                  <a:pt x="238457" y="167878"/>
                  <a:pt x="246459" y="175881"/>
                  <a:pt x="246459" y="185738"/>
                </a:cubicBezTo>
                <a:cubicBezTo>
                  <a:pt x="246459" y="195594"/>
                  <a:pt x="238457" y="203597"/>
                  <a:pt x="228600" y="203597"/>
                </a:cubicBezTo>
                <a:cubicBezTo>
                  <a:pt x="218743" y="203597"/>
                  <a:pt x="210741" y="195594"/>
                  <a:pt x="210741" y="18573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1" name="Text 19"/>
          <p:cNvSpPr/>
          <p:nvPr/>
        </p:nvSpPr>
        <p:spPr>
          <a:xfrm>
            <a:off x="1009650" y="4202906"/>
            <a:ext cx="63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目标用户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1031" y="46410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3" name="Text 21"/>
          <p:cNvSpPr/>
          <p:nvPr/>
        </p:nvSpPr>
        <p:spPr>
          <a:xfrm>
            <a:off x="828675" y="4583906"/>
            <a:ext cx="144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高净值老年家庭用户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1031" y="49458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5" name="Text 23"/>
          <p:cNvSpPr/>
          <p:nvPr/>
        </p:nvSpPr>
        <p:spPr>
          <a:xfrm>
            <a:off x="828675" y="4888706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专业护理机构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1031" y="52506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7" name="Text 25"/>
          <p:cNvSpPr/>
          <p:nvPr/>
        </p:nvSpPr>
        <p:spPr>
          <a:xfrm>
            <a:off x="828675" y="5193506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高端养老社区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1031" y="55554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29" name="Text 27"/>
          <p:cNvSpPr/>
          <p:nvPr/>
        </p:nvSpPr>
        <p:spPr>
          <a:xfrm>
            <a:off x="828675" y="5498306"/>
            <a:ext cx="1047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私立医院/诊所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267200" y="4012406"/>
            <a:ext cx="3657600" cy="1905000"/>
          </a:xfrm>
          <a:custGeom>
            <a:avLst/>
            <a:gdLst/>
            <a:ahLst/>
            <a:cxnLst/>
            <a:rect l="l" t="t" r="r" b="b"/>
            <a:pathLst>
              <a:path w="3657600" h="1905000">
                <a:moveTo>
                  <a:pt x="38100" y="0"/>
                </a:moveTo>
                <a:lnTo>
                  <a:pt x="3581400" y="0"/>
                </a:lnTo>
                <a:cubicBezTo>
                  <a:pt x="3623456" y="0"/>
                  <a:pt x="3657600" y="34144"/>
                  <a:pt x="3657600" y="76200"/>
                </a:cubicBezTo>
                <a:lnTo>
                  <a:pt x="3657600" y="1828800"/>
                </a:lnTo>
                <a:cubicBezTo>
                  <a:pt x="3657600" y="1870856"/>
                  <a:pt x="3623456" y="1905000"/>
                  <a:pt x="3581400" y="1905000"/>
                </a:cubicBezTo>
                <a:lnTo>
                  <a:pt x="38100" y="1905000"/>
                </a:lnTo>
                <a:cubicBezTo>
                  <a:pt x="17072" y="1905000"/>
                  <a:pt x="0" y="1887928"/>
                  <a:pt x="0" y="1866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4267200" y="4012406"/>
            <a:ext cx="38100" cy="1905000"/>
          </a:xfrm>
          <a:custGeom>
            <a:avLst/>
            <a:gdLst/>
            <a:ahLst/>
            <a:cxnLst/>
            <a:rect l="l" t="t" r="r" b="b"/>
            <a:pathLst>
              <a:path w="38100" h="1905000">
                <a:moveTo>
                  <a:pt x="38100" y="0"/>
                </a:moveTo>
                <a:lnTo>
                  <a:pt x="38100" y="0"/>
                </a:lnTo>
                <a:lnTo>
                  <a:pt x="38100" y="1905000"/>
                </a:lnTo>
                <a:lnTo>
                  <a:pt x="38100" y="1905000"/>
                </a:lnTo>
                <a:cubicBezTo>
                  <a:pt x="17072" y="1905000"/>
                  <a:pt x="0" y="1887928"/>
                  <a:pt x="0" y="1866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2" name="Shape 30"/>
          <p:cNvSpPr/>
          <p:nvPr/>
        </p:nvSpPr>
        <p:spPr>
          <a:xfrm>
            <a:off x="4505325" y="4221956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114300"/>
                </a:moveTo>
                <a:cubicBezTo>
                  <a:pt x="200025" y="66987"/>
                  <a:pt x="161613" y="28575"/>
                  <a:pt x="114300" y="28575"/>
                </a:cubicBezTo>
                <a:cubicBezTo>
                  <a:pt x="66987" y="28575"/>
                  <a:pt x="28575" y="66987"/>
                  <a:pt x="28575" y="114300"/>
                </a:cubicBezTo>
                <a:cubicBezTo>
                  <a:pt x="28575" y="161613"/>
                  <a:pt x="66987" y="200025"/>
                  <a:pt x="114300" y="200025"/>
                </a:cubicBezTo>
                <a:cubicBezTo>
                  <a:pt x="161613" y="200025"/>
                  <a:pt x="200025" y="161613"/>
                  <a:pt x="200025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50019"/>
                </a:moveTo>
                <a:cubicBezTo>
                  <a:pt x="134014" y="150019"/>
                  <a:pt x="150019" y="134014"/>
                  <a:pt x="150019" y="114300"/>
                </a:cubicBezTo>
                <a:cubicBezTo>
                  <a:pt x="150019" y="94586"/>
                  <a:pt x="134014" y="78581"/>
                  <a:pt x="114300" y="78581"/>
                </a:cubicBezTo>
                <a:cubicBezTo>
                  <a:pt x="94586" y="78581"/>
                  <a:pt x="78581" y="94586"/>
                  <a:pt x="78581" y="114300"/>
                </a:cubicBezTo>
                <a:cubicBezTo>
                  <a:pt x="78581" y="134014"/>
                  <a:pt x="94586" y="150019"/>
                  <a:pt x="114300" y="150019"/>
                </a:cubicBezTo>
                <a:close/>
                <a:moveTo>
                  <a:pt x="114300" y="50006"/>
                </a:moveTo>
                <a:cubicBezTo>
                  <a:pt x="149785" y="50006"/>
                  <a:pt x="178594" y="78815"/>
                  <a:pt x="178594" y="114300"/>
                </a:cubicBezTo>
                <a:cubicBezTo>
                  <a:pt x="178594" y="149785"/>
                  <a:pt x="149785" y="178594"/>
                  <a:pt x="114300" y="178594"/>
                </a:cubicBezTo>
                <a:cubicBezTo>
                  <a:pt x="78815" y="178594"/>
                  <a:pt x="50006" y="149785"/>
                  <a:pt x="50006" y="114300"/>
                </a:cubicBezTo>
                <a:cubicBezTo>
                  <a:pt x="50006" y="78815"/>
                  <a:pt x="78815" y="50006"/>
                  <a:pt x="114300" y="50006"/>
                </a:cubicBezTo>
                <a:close/>
                <a:moveTo>
                  <a:pt x="100013" y="114300"/>
                </a:moveTo>
                <a:cubicBezTo>
                  <a:pt x="100013" y="106415"/>
                  <a:pt x="106415" y="100013"/>
                  <a:pt x="114300" y="100013"/>
                </a:cubicBez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3" name="Text 31"/>
          <p:cNvSpPr/>
          <p:nvPr/>
        </p:nvSpPr>
        <p:spPr>
          <a:xfrm>
            <a:off x="4876800" y="4202906"/>
            <a:ext cx="63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价值主张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483894" y="4641056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5" name="Text 33"/>
          <p:cNvSpPr/>
          <p:nvPr/>
        </p:nvSpPr>
        <p:spPr>
          <a:xfrm>
            <a:off x="4695825" y="4583906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医疗级安全标准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483894" y="4945856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7" name="Text 35"/>
          <p:cNvSpPr/>
          <p:nvPr/>
        </p:nvSpPr>
        <p:spPr>
          <a:xfrm>
            <a:off x="4695825" y="4888706"/>
            <a:ext cx="1123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AI驱动的智能化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483894" y="5250656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39" name="Text 37"/>
          <p:cNvSpPr/>
          <p:nvPr/>
        </p:nvSpPr>
        <p:spPr>
          <a:xfrm>
            <a:off x="4695825" y="5193506"/>
            <a:ext cx="971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美国技术与IP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483894" y="5555456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1" name="Text 39"/>
          <p:cNvSpPr/>
          <p:nvPr/>
        </p:nvSpPr>
        <p:spPr>
          <a:xfrm>
            <a:off x="4695825" y="5498306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长期服务价值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153400" y="1371600"/>
            <a:ext cx="3657600" cy="3562350"/>
          </a:xfrm>
          <a:custGeom>
            <a:avLst/>
            <a:gdLst/>
            <a:ahLst/>
            <a:cxnLst/>
            <a:rect l="l" t="t" r="r" b="b"/>
            <a:pathLst>
              <a:path w="3657600" h="3562350">
                <a:moveTo>
                  <a:pt x="76199" y="0"/>
                </a:moveTo>
                <a:lnTo>
                  <a:pt x="3581401" y="0"/>
                </a:lnTo>
                <a:cubicBezTo>
                  <a:pt x="3623485" y="0"/>
                  <a:pt x="3657600" y="34115"/>
                  <a:pt x="3657600" y="76199"/>
                </a:cubicBezTo>
                <a:lnTo>
                  <a:pt x="3657600" y="3486151"/>
                </a:lnTo>
                <a:cubicBezTo>
                  <a:pt x="3657600" y="3528235"/>
                  <a:pt x="3623485" y="3562350"/>
                  <a:pt x="3581401" y="3562350"/>
                </a:cubicBezTo>
                <a:lnTo>
                  <a:pt x="76199" y="3562350"/>
                </a:lnTo>
                <a:cubicBezTo>
                  <a:pt x="34115" y="3562350"/>
                  <a:pt x="0" y="3528235"/>
                  <a:pt x="0" y="34861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C5A06D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9525000" y="1757363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4" name="Shape 42"/>
          <p:cNvSpPr/>
          <p:nvPr/>
        </p:nvSpPr>
        <p:spPr>
          <a:xfrm>
            <a:off x="9753600" y="198596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14236" y="250031"/>
                </a:moveTo>
                <a:lnTo>
                  <a:pt x="143768" y="250031"/>
                </a:lnTo>
                <a:cubicBezTo>
                  <a:pt x="146358" y="307628"/>
                  <a:pt x="159127" y="360670"/>
                  <a:pt x="177254" y="399514"/>
                </a:cubicBezTo>
                <a:cubicBezTo>
                  <a:pt x="187434" y="421392"/>
                  <a:pt x="198418" y="436840"/>
                  <a:pt x="208597" y="446306"/>
                </a:cubicBezTo>
                <a:cubicBezTo>
                  <a:pt x="218599" y="455682"/>
                  <a:pt x="225475" y="457200"/>
                  <a:pt x="229046" y="457200"/>
                </a:cubicBezTo>
                <a:cubicBezTo>
                  <a:pt x="232618" y="457200"/>
                  <a:pt x="239494" y="455682"/>
                  <a:pt x="249495" y="446306"/>
                </a:cubicBezTo>
                <a:cubicBezTo>
                  <a:pt x="259675" y="436840"/>
                  <a:pt x="270659" y="421303"/>
                  <a:pt x="280839" y="399514"/>
                </a:cubicBezTo>
                <a:cubicBezTo>
                  <a:pt x="298966" y="360670"/>
                  <a:pt x="311735" y="307628"/>
                  <a:pt x="314325" y="250031"/>
                </a:cubicBezTo>
                <a:close/>
                <a:moveTo>
                  <a:pt x="143679" y="207169"/>
                </a:moveTo>
                <a:lnTo>
                  <a:pt x="314146" y="207169"/>
                </a:lnTo>
                <a:cubicBezTo>
                  <a:pt x="311646" y="149572"/>
                  <a:pt x="298877" y="96530"/>
                  <a:pt x="280749" y="57686"/>
                </a:cubicBezTo>
                <a:cubicBezTo>
                  <a:pt x="270570" y="35897"/>
                  <a:pt x="259586" y="20360"/>
                  <a:pt x="249406" y="10894"/>
                </a:cubicBezTo>
                <a:cubicBezTo>
                  <a:pt x="239405" y="1518"/>
                  <a:pt x="232529" y="0"/>
                  <a:pt x="228957" y="0"/>
                </a:cubicBezTo>
                <a:cubicBezTo>
                  <a:pt x="225385" y="0"/>
                  <a:pt x="218509" y="1518"/>
                  <a:pt x="208508" y="10894"/>
                </a:cubicBezTo>
                <a:cubicBezTo>
                  <a:pt x="198328" y="20360"/>
                  <a:pt x="187345" y="35897"/>
                  <a:pt x="177165" y="57686"/>
                </a:cubicBezTo>
                <a:cubicBezTo>
                  <a:pt x="159038" y="96530"/>
                  <a:pt x="146268" y="149572"/>
                  <a:pt x="143679" y="207169"/>
                </a:cubicBezTo>
                <a:close/>
                <a:moveTo>
                  <a:pt x="100816" y="207169"/>
                </a:moveTo>
                <a:cubicBezTo>
                  <a:pt x="103942" y="130731"/>
                  <a:pt x="123676" y="59740"/>
                  <a:pt x="152519" y="13127"/>
                </a:cubicBezTo>
                <a:cubicBezTo>
                  <a:pt x="70277" y="42237"/>
                  <a:pt x="9733" y="117157"/>
                  <a:pt x="1339" y="207169"/>
                </a:cubicBezTo>
                <a:lnTo>
                  <a:pt x="100816" y="207169"/>
                </a:lnTo>
                <a:close/>
                <a:moveTo>
                  <a:pt x="1339" y="250031"/>
                </a:moveTo>
                <a:cubicBezTo>
                  <a:pt x="9733" y="340043"/>
                  <a:pt x="70277" y="414963"/>
                  <a:pt x="152519" y="444073"/>
                </a:cubicBezTo>
                <a:cubicBezTo>
                  <a:pt x="123676" y="397460"/>
                  <a:pt x="103942" y="326469"/>
                  <a:pt x="100816" y="250031"/>
                </a:cubicBezTo>
                <a:lnTo>
                  <a:pt x="1339" y="250031"/>
                </a:lnTo>
                <a:close/>
                <a:moveTo>
                  <a:pt x="357098" y="250031"/>
                </a:moveTo>
                <a:cubicBezTo>
                  <a:pt x="353973" y="326469"/>
                  <a:pt x="334238" y="397460"/>
                  <a:pt x="305395" y="444073"/>
                </a:cubicBezTo>
                <a:cubicBezTo>
                  <a:pt x="387638" y="414873"/>
                  <a:pt x="448181" y="340043"/>
                  <a:pt x="456575" y="250031"/>
                </a:cubicBezTo>
                <a:lnTo>
                  <a:pt x="357098" y="250031"/>
                </a:lnTo>
                <a:close/>
                <a:moveTo>
                  <a:pt x="456575" y="207169"/>
                </a:moveTo>
                <a:cubicBezTo>
                  <a:pt x="448181" y="117157"/>
                  <a:pt x="387638" y="42237"/>
                  <a:pt x="305395" y="13127"/>
                </a:cubicBezTo>
                <a:cubicBezTo>
                  <a:pt x="334238" y="59740"/>
                  <a:pt x="353973" y="130731"/>
                  <a:pt x="357098" y="207169"/>
                </a:cubicBezTo>
                <a:lnTo>
                  <a:pt x="456575" y="207169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5" name="Text 43"/>
          <p:cNvSpPr/>
          <p:nvPr/>
        </p:nvSpPr>
        <p:spPr>
          <a:xfrm>
            <a:off x="9148763" y="2900363"/>
            <a:ext cx="1666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国际品牌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172575" y="3319463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International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525000" y="3814763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48" name="Text 46"/>
          <p:cNvSpPr/>
          <p:nvPr/>
        </p:nvSpPr>
        <p:spPr>
          <a:xfrm>
            <a:off x="9182100" y="4052888"/>
            <a:ext cx="16002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以完整外资品牌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身份运行中国大陆市场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158163" y="5129213"/>
            <a:ext cx="3648075" cy="1343025"/>
          </a:xfrm>
          <a:custGeom>
            <a:avLst/>
            <a:gdLst/>
            <a:ahLst/>
            <a:cxnLst/>
            <a:rect l="l" t="t" r="r" b="b"/>
            <a:pathLst>
              <a:path w="3648075" h="1343025">
                <a:moveTo>
                  <a:pt x="76203" y="0"/>
                </a:moveTo>
                <a:lnTo>
                  <a:pt x="3571872" y="0"/>
                </a:lnTo>
                <a:cubicBezTo>
                  <a:pt x="3613958" y="0"/>
                  <a:pt x="3648075" y="34117"/>
                  <a:pt x="3648075" y="76203"/>
                </a:cubicBezTo>
                <a:lnTo>
                  <a:pt x="3648075" y="1266822"/>
                </a:lnTo>
                <a:cubicBezTo>
                  <a:pt x="3648075" y="1308908"/>
                  <a:pt x="3613958" y="1343025"/>
                  <a:pt x="3571872" y="1343025"/>
                </a:cubicBezTo>
                <a:lnTo>
                  <a:pt x="76203" y="1343025"/>
                </a:lnTo>
                <a:cubicBezTo>
                  <a:pt x="34117" y="1343025"/>
                  <a:pt x="0" y="1308908"/>
                  <a:pt x="0" y="1266822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3A5F6E">
              <a:alpha val="20000"/>
            </a:srgbClr>
          </a:solidFill>
          <a:ln w="12700">
            <a:solidFill>
              <a:srgbClr val="3A5F6E">
                <a:alpha val="5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8465344" y="536257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1" name="Text 49"/>
          <p:cNvSpPr/>
          <p:nvPr/>
        </p:nvSpPr>
        <p:spPr>
          <a:xfrm>
            <a:off x="8901113" y="5362575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5A06D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核心判断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901113" y="5743575"/>
            <a:ext cx="23907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PAUHEX在中国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不是国产品牌出海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而是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C5A0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国际品牌本地化运营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eniorsplaces.com/674af94691559771436969a3161b6e1c82cd24b0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9821" b="982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8000"/>
                </a:srgbClr>
              </a:gs>
              <a:gs pos="50000">
                <a:srgbClr val="3A5F6E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17907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5" name="Text 2"/>
          <p:cNvSpPr/>
          <p:nvPr/>
        </p:nvSpPr>
        <p:spPr>
          <a:xfrm>
            <a:off x="1257300" y="1676400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spc="405" kern="0" dirty="0">
                <a:solidFill>
                  <a:srgbClr val="C5A06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Chapter 02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71700"/>
            <a:ext cx="7200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市场痛点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与机遇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114800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5A06D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457700"/>
            <a:ext cx="69723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老龄化社会中的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用药安全危机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206657" y="2281238"/>
            <a:ext cx="21431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2.8亿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406682" y="2928938"/>
            <a:ext cx="194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65岁以上人口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439400" y="3424238"/>
            <a:ext cx="914400" cy="9525"/>
          </a:xfrm>
          <a:custGeom>
            <a:avLst/>
            <a:gdLst/>
            <a:ahLst/>
            <a:cxnLst/>
            <a:rect l="l" t="t" r="r" b="b"/>
            <a:pathLst>
              <a:path w="914400" h="9525">
                <a:moveTo>
                  <a:pt x="0" y="0"/>
                </a:moveTo>
                <a:lnTo>
                  <a:pt x="914400" y="0"/>
                </a:lnTo>
                <a:lnTo>
                  <a:pt x="9144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6B7D8B"/>
          </a:solidFill>
          <a:ln/>
        </p:spPr>
      </p:sp>
      <p:sp>
        <p:nvSpPr>
          <p:cNvPr id="12" name="Text 9"/>
          <p:cNvSpPr/>
          <p:nvPr/>
        </p:nvSpPr>
        <p:spPr>
          <a:xfrm>
            <a:off x="9206657" y="3662362"/>
            <a:ext cx="21431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4500" b="1" dirty="0">
                <a:solidFill>
                  <a:srgbClr val="C5A0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1200亿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9406682" y="4310063"/>
            <a:ext cx="194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2025年市场规模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AI智能分药与老年健康中枢</dc:title>
  <dc:subject>AI智能分药与老年健康中枢</dc:subject>
  <dc:creator>Kimi</dc:creator>
  <cp:lastModifiedBy>Kimi</cp:lastModifiedBy>
  <cp:revision>1</cp:revision>
  <dcterms:created xsi:type="dcterms:W3CDTF">2026-01-13T11:51:47Z</dcterms:created>
  <dcterms:modified xsi:type="dcterms:W3CDTF">2026-01-13T11:51:47Z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I智能分药与老年健康中枢","ContentProducer":"001191110108MACG2KBH8F10000","ProduceID":"19bb7234-c592-83d7-8000-0000cdf9973a","ReservedCode1":"","ContentPropagator":"001191110108MACG2KBH8F20000","PropagateID":"19bb7234-c592-83d7-8000-0000cdf9973a","ReservedCode2":""}</vt:lpwstr>
  </property>
</Properties>
</file>